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9" r:id="rId2"/>
    <p:sldId id="261" r:id="rId3"/>
    <p:sldId id="269" r:id="rId4"/>
    <p:sldId id="256" r:id="rId5"/>
    <p:sldId id="257" r:id="rId6"/>
    <p:sldId id="273" r:id="rId7"/>
    <p:sldId id="262" r:id="rId8"/>
    <p:sldId id="270" r:id="rId9"/>
    <p:sldId id="277" r:id="rId10"/>
    <p:sldId id="263" r:id="rId11"/>
    <p:sldId id="271" r:id="rId12"/>
    <p:sldId id="264" r:id="rId13"/>
    <p:sldId id="265" r:id="rId14"/>
    <p:sldId id="260" r:id="rId15"/>
    <p:sldId id="272" r:id="rId16"/>
    <p:sldId id="266" r:id="rId17"/>
    <p:sldId id="267" r:id="rId18"/>
    <p:sldId id="274" r:id="rId19"/>
    <p:sldId id="278" r:id="rId20"/>
    <p:sldId id="268"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588"/>
  </p:normalViewPr>
  <p:slideViewPr>
    <p:cSldViewPr snapToGrid="0" snapToObjects="1">
      <p:cViewPr varScale="1">
        <p:scale>
          <a:sx n="105" d="100"/>
          <a:sy n="105" d="100"/>
        </p:scale>
        <p:origin x="3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CC7C1-1D7E-7B43-A999-B231545370EA}" type="datetimeFigureOut">
              <a:rPr lang="en-US" smtClean="0"/>
              <a:t>3/15/20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E9886-D7B4-E544-AD97-0D603243ABDB}" type="slidenum">
              <a:rPr lang="en-US" smtClean="0"/>
              <a:t>‹#›</a:t>
            </a:fld>
            <a:endParaRPr lang="en-US"/>
          </a:p>
        </p:txBody>
      </p:sp>
    </p:spTree>
    <p:extLst>
      <p:ext uri="{BB962C8B-B14F-4D97-AF65-F5344CB8AC3E}">
        <p14:creationId xmlns:p14="http://schemas.microsoft.com/office/powerpoint/2010/main" val="2848253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13</a:t>
            </a:fld>
            <a:endParaRPr lang="en-US"/>
          </a:p>
        </p:txBody>
      </p:sp>
    </p:spTree>
    <p:extLst>
      <p:ext uri="{BB962C8B-B14F-4D97-AF65-F5344CB8AC3E}">
        <p14:creationId xmlns:p14="http://schemas.microsoft.com/office/powerpoint/2010/main" val="3638276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17</a:t>
            </a:fld>
            <a:endParaRPr lang="en-US"/>
          </a:p>
        </p:txBody>
      </p:sp>
    </p:spTree>
    <p:extLst>
      <p:ext uri="{BB962C8B-B14F-4D97-AF65-F5344CB8AC3E}">
        <p14:creationId xmlns:p14="http://schemas.microsoft.com/office/powerpoint/2010/main" val="390367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E9886-D7B4-E544-AD97-0D603243ABDB}" type="slidenum">
              <a:rPr lang="en-US" smtClean="0"/>
              <a:t>20</a:t>
            </a:fld>
            <a:endParaRPr lang="en-US"/>
          </a:p>
        </p:txBody>
      </p:sp>
    </p:spTree>
    <p:extLst>
      <p:ext uri="{BB962C8B-B14F-4D97-AF65-F5344CB8AC3E}">
        <p14:creationId xmlns:p14="http://schemas.microsoft.com/office/powerpoint/2010/main" val="3315087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C98-F140-BA42-A81C-A0408E0D0B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FF5D8D-3D20-E042-AAFF-D210145176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3C875-859E-DA44-9299-AD6536A1D70C}"/>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81106999-1F33-0641-AC86-91107E639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E04F7-D02E-9648-801D-71B922603B37}"/>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550937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DDC9-AA72-A345-BFF5-52A0E324C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EC1F60-B902-E747-BEA7-7C5CE5524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A7911-8D2C-354E-950F-94BB56005BFB}"/>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088EEBB2-56A4-5B46-BFFF-316527DF4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B43BF-8D28-8046-9E25-32DD5E11B416}"/>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2354151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06D14B-ABBB-7D43-8013-5EE81E34AE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9D0E1-B6ED-8B42-B171-3ACA3337D5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70C94-240C-214A-ACEB-9A40D2ADDA51}"/>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3242A5E6-A99B-B348-976D-379F7EA09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25E15-B4A6-5D43-A83A-5EFAC2480428}"/>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414737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D146-ADC1-2C4F-B0D7-2EF63AF60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F4035A-C175-FE4C-821E-E2F99B4231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CBA99-3D1D-EB45-AB09-74D3D1F66BF9}"/>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35EBD71E-D7F7-F543-A2B3-AD0A6DF28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D6866-85C6-8541-BC96-477D63337EA5}"/>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421599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6F13-99A2-F84C-8FB1-A4F05555AD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6CCC4-B7E8-7E48-9C35-71931C4C7D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B38FFF-C394-DE4A-9934-1BEA5805C02D}"/>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7EB75C93-F22B-D745-BDCF-5B3DC86A5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5A52D-DA9E-1F4B-A5F6-83C300934073}"/>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995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E656-FA43-504F-BF75-1CE1FFD2D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5471D4-F919-EF4F-8744-A3562CCF1D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7E514D-D487-4744-9B50-0FA209FC4A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A6DEA7-7C2D-8949-B0C6-89EFDEE09905}"/>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6" name="Footer Placeholder 5">
            <a:extLst>
              <a:ext uri="{FF2B5EF4-FFF2-40B4-BE49-F238E27FC236}">
                <a16:creationId xmlns:a16="http://schemas.microsoft.com/office/drawing/2014/main" id="{1CF02977-C908-DD45-B716-9F7A99533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DFE3D-8907-7546-87AE-4F0AE908ABA1}"/>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7949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3B0C-3CF2-834E-8B41-456D4AF3FD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58A2FF-FBD6-A044-9796-44BCAB169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12212B-49D3-CA4D-95C5-7328D54B93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DDE36C-9F03-7645-8CE6-F337A4354B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EB0D1-4EC8-574F-BBA9-30AB6DD70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AE758A-226C-A647-93D8-9F5552F7911D}"/>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8" name="Footer Placeholder 7">
            <a:extLst>
              <a:ext uri="{FF2B5EF4-FFF2-40B4-BE49-F238E27FC236}">
                <a16:creationId xmlns:a16="http://schemas.microsoft.com/office/drawing/2014/main" id="{A789BFE8-4E7D-3546-AA71-2F82B1ED2F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3550E7-53D1-9748-B343-F694952E4B44}"/>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829128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C20C-9CD1-7B42-9784-A758693275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815B51-E1AB-6941-AD09-40200A0C4B46}"/>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4" name="Footer Placeholder 3">
            <a:extLst>
              <a:ext uri="{FF2B5EF4-FFF2-40B4-BE49-F238E27FC236}">
                <a16:creationId xmlns:a16="http://schemas.microsoft.com/office/drawing/2014/main" id="{73BC4304-9FDB-7B49-A5FA-47E2196F42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F49BC-1862-E448-8BBD-D42DD403AE96}"/>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74699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5A0BA-9931-BC43-A09A-AC574D79C465}"/>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3" name="Footer Placeholder 2">
            <a:extLst>
              <a:ext uri="{FF2B5EF4-FFF2-40B4-BE49-F238E27FC236}">
                <a16:creationId xmlns:a16="http://schemas.microsoft.com/office/drawing/2014/main" id="{0DF539E8-5907-C942-801D-84A59F22E4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805ED5-20A0-8646-8ACD-A9B5EEB336FF}"/>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21107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E375-AE10-4C45-B6EF-B30503462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BFE74B-2F9B-CA4A-B606-88DB37747D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F0ABE8-763C-3A4B-A41E-70DC22516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18B9E9-99C0-EB42-AD32-63265E548682}"/>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6" name="Footer Placeholder 5">
            <a:extLst>
              <a:ext uri="{FF2B5EF4-FFF2-40B4-BE49-F238E27FC236}">
                <a16:creationId xmlns:a16="http://schemas.microsoft.com/office/drawing/2014/main" id="{32CB7B3E-687B-5041-84B5-87FB36B72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5073E-C84D-8849-BA5E-27556E1B2FA9}"/>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307895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0510-570A-3E44-966A-408B506964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FB53C1-5520-254C-929C-CBFE824945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19DC2CF-4A7C-664D-9CA4-55692ED48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DBEED-AD1F-EE48-9BC4-97F13FD73A80}"/>
              </a:ext>
            </a:extLst>
          </p:cNvPr>
          <p:cNvSpPr>
            <a:spLocks noGrp="1"/>
          </p:cNvSpPr>
          <p:nvPr>
            <p:ph type="dt" sz="half" idx="10"/>
          </p:nvPr>
        </p:nvSpPr>
        <p:spPr/>
        <p:txBody>
          <a:bodyPr/>
          <a:lstStyle/>
          <a:p>
            <a:fld id="{9DDE8192-A626-8A4A-9C74-FF30CC6E327B}" type="datetimeFigureOut">
              <a:rPr lang="en-US" smtClean="0"/>
              <a:t>3/15/20</a:t>
            </a:fld>
            <a:endParaRPr lang="en-US"/>
          </a:p>
        </p:txBody>
      </p:sp>
      <p:sp>
        <p:nvSpPr>
          <p:cNvPr id="6" name="Footer Placeholder 5">
            <a:extLst>
              <a:ext uri="{FF2B5EF4-FFF2-40B4-BE49-F238E27FC236}">
                <a16:creationId xmlns:a16="http://schemas.microsoft.com/office/drawing/2014/main" id="{51989599-0D69-0F4F-8088-60FAE2369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EF07D-F5C8-B649-B193-EE70E1DDE7C1}"/>
              </a:ext>
            </a:extLst>
          </p:cNvPr>
          <p:cNvSpPr>
            <a:spLocks noGrp="1"/>
          </p:cNvSpPr>
          <p:nvPr>
            <p:ph type="sldNum" sz="quarter" idx="12"/>
          </p:nvPr>
        </p:nvSpPr>
        <p:spPr/>
        <p:txBody>
          <a:bodyPr/>
          <a:lstStyle/>
          <a:p>
            <a:fld id="{93DC0F0C-E59F-4A42-A7CB-7D1F4BF1BB22}" type="slidenum">
              <a:rPr lang="en-US" smtClean="0"/>
              <a:t>‹#›</a:t>
            </a:fld>
            <a:endParaRPr lang="en-US"/>
          </a:p>
        </p:txBody>
      </p:sp>
    </p:spTree>
    <p:extLst>
      <p:ext uri="{BB962C8B-B14F-4D97-AF65-F5344CB8AC3E}">
        <p14:creationId xmlns:p14="http://schemas.microsoft.com/office/powerpoint/2010/main" val="117558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FFAE6-2C82-8E4A-ACC9-E0C235FDBC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22CCCF-7611-224E-AC0D-1A943D0A8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E2C9E-3801-4C4B-94A7-A45DC5BA30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E8192-A626-8A4A-9C74-FF30CC6E327B}" type="datetimeFigureOut">
              <a:rPr lang="en-US" smtClean="0"/>
              <a:t>3/15/20</a:t>
            </a:fld>
            <a:endParaRPr lang="en-US"/>
          </a:p>
        </p:txBody>
      </p:sp>
      <p:sp>
        <p:nvSpPr>
          <p:cNvPr id="5" name="Footer Placeholder 4">
            <a:extLst>
              <a:ext uri="{FF2B5EF4-FFF2-40B4-BE49-F238E27FC236}">
                <a16:creationId xmlns:a16="http://schemas.microsoft.com/office/drawing/2014/main" id="{163A4C24-801F-8F44-8582-0BD421080B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8C73E3-7130-0F49-860E-526040444B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DC0F0C-E59F-4A42-A7CB-7D1F4BF1BB22}" type="slidenum">
              <a:rPr lang="en-US" smtClean="0"/>
              <a:t>‹#›</a:t>
            </a:fld>
            <a:endParaRPr lang="en-US"/>
          </a:p>
        </p:txBody>
      </p:sp>
    </p:spTree>
    <p:extLst>
      <p:ext uri="{BB962C8B-B14F-4D97-AF65-F5344CB8AC3E}">
        <p14:creationId xmlns:p14="http://schemas.microsoft.com/office/powerpoint/2010/main" val="3656989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linkedin.com/in/justinvhuang" TargetMode="External"/><Relationship Id="rId5" Type="http://schemas.openxmlformats.org/officeDocument/2006/relationships/hyperlink" Target="https://jvhuang1786.github.io/"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gi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tiff"/><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0D6AE8-8607-7044-B10C-40CCFCF93EB4}"/>
              </a:ext>
            </a:extLst>
          </p:cNvPr>
          <p:cNvSpPr/>
          <p:nvPr/>
        </p:nvSpPr>
        <p:spPr>
          <a:xfrm>
            <a:off x="5961682" y="877647"/>
            <a:ext cx="6149532" cy="1714731"/>
          </a:xfr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gn="r">
              <a:lnSpc>
                <a:spcPct val="90000"/>
              </a:lnSpc>
              <a:spcBef>
                <a:spcPct val="0"/>
              </a:spcBef>
              <a:spcAft>
                <a:spcPts val="600"/>
              </a:spcAft>
            </a:pPr>
            <a:r>
              <a:rPr lang="en-US" sz="4000" b="1" kern="1200" dirty="0">
                <a:solidFill>
                  <a:srgbClr val="002060"/>
                </a:solidFill>
                <a:latin typeface="+mj-lt"/>
                <a:ea typeface="+mj-ea"/>
                <a:cs typeface="+mj-cs"/>
              </a:rPr>
              <a:t>Generating images</a:t>
            </a:r>
          </a:p>
          <a:p>
            <a:pPr algn="r">
              <a:lnSpc>
                <a:spcPct val="90000"/>
              </a:lnSpc>
              <a:spcBef>
                <a:spcPct val="0"/>
              </a:spcBef>
              <a:spcAft>
                <a:spcPts val="600"/>
              </a:spcAft>
            </a:pPr>
            <a:r>
              <a:rPr lang="en-US" sz="4000" b="1" kern="1200" dirty="0">
                <a:solidFill>
                  <a:srgbClr val="002060"/>
                </a:solidFill>
                <a:latin typeface="+mj-lt"/>
                <a:ea typeface="+mj-ea"/>
                <a:cs typeface="+mj-cs"/>
              </a:rPr>
              <a:t>For Concept Design using</a:t>
            </a:r>
          </a:p>
          <a:p>
            <a:pPr algn="r">
              <a:lnSpc>
                <a:spcPct val="90000"/>
              </a:lnSpc>
              <a:spcBef>
                <a:spcPct val="0"/>
              </a:spcBef>
              <a:spcAft>
                <a:spcPts val="600"/>
              </a:spcAft>
            </a:pPr>
            <a:r>
              <a:rPr lang="en-US" sz="4000" b="1" kern="1200" dirty="0">
                <a:solidFill>
                  <a:srgbClr val="002060"/>
                </a:solidFill>
                <a:latin typeface="+mj-lt"/>
                <a:ea typeface="+mj-ea"/>
                <a:cs typeface="+mj-cs"/>
              </a:rPr>
              <a:t> Generative Adversarial Networks</a:t>
            </a:r>
          </a:p>
        </p:txBody>
      </p:sp>
      <p:pic>
        <p:nvPicPr>
          <p:cNvPr id="9" name="Picture 8" descr="A picture containing doll, toy, photo, posing&#10;&#10;Description automatically generated">
            <a:extLst>
              <a:ext uri="{FF2B5EF4-FFF2-40B4-BE49-F238E27FC236}">
                <a16:creationId xmlns:a16="http://schemas.microsoft.com/office/drawing/2014/main" id="{BAE3CF92-B56F-664E-905A-0A07540F3573}"/>
              </a:ext>
            </a:extLst>
          </p:cNvPr>
          <p:cNvPicPr>
            <a:picLocks noChangeAspect="1"/>
          </p:cNvPicPr>
          <p:nvPr/>
        </p:nvPicPr>
        <p:blipFill rotWithShape="1">
          <a:blip r:embed="rId2"/>
          <a:srcRect t="3917" r="-7" b="8490"/>
          <a:stretch/>
        </p:blipFill>
        <p:spPr>
          <a:xfrm>
            <a:off x="6230319" y="2367326"/>
            <a:ext cx="3802323" cy="3330356"/>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7" name="Picture 6" descr="A picture containing large, many, filled, table&#10;&#10;Description automatically generated">
            <a:extLst>
              <a:ext uri="{FF2B5EF4-FFF2-40B4-BE49-F238E27FC236}">
                <a16:creationId xmlns:a16="http://schemas.microsoft.com/office/drawing/2014/main" id="{66014632-D0E8-0741-805D-84BEBF5A5577}"/>
              </a:ext>
            </a:extLst>
          </p:cNvPr>
          <p:cNvPicPr>
            <a:picLocks noChangeAspect="1"/>
          </p:cNvPicPr>
          <p:nvPr/>
        </p:nvPicPr>
        <p:blipFill rotWithShape="1">
          <a:blip r:embed="rId3"/>
          <a:srcRect t="16856" r="-2" b="16744"/>
          <a:stretch/>
        </p:blipFill>
        <p:spPr>
          <a:xfrm>
            <a:off x="1" y="1"/>
            <a:ext cx="7566957" cy="2675466"/>
          </a:xfrm>
          <a:custGeom>
            <a:avLst/>
            <a:gdLst/>
            <a:ahLst/>
            <a:cxnLst/>
            <a:rect l="l" t="t" r="r" b="b"/>
            <a:pathLst>
              <a:path w="6948167" h="2456679">
                <a:moveTo>
                  <a:pt x="6948167" y="603033"/>
                </a:moveTo>
                <a:lnTo>
                  <a:pt x="6948167" y="617220"/>
                </a:lnTo>
                <a:lnTo>
                  <a:pt x="6946213" y="610127"/>
                </a:lnTo>
                <a:close/>
                <a:moveTo>
                  <a:pt x="0" y="0"/>
                </a:moveTo>
                <a:lnTo>
                  <a:pt x="6766605" y="0"/>
                </a:lnTo>
                <a:lnTo>
                  <a:pt x="6638979" y="219780"/>
                </a:lnTo>
                <a:cubicBezTo>
                  <a:pt x="5552228" y="2091240"/>
                  <a:pt x="5552228" y="2091240"/>
                  <a:pt x="5552228" y="2091240"/>
                </a:cubicBezTo>
                <a:cubicBezTo>
                  <a:pt x="5429962" y="2317464"/>
                  <a:pt x="5185434" y="2456679"/>
                  <a:pt x="4932171" y="2456679"/>
                </a:cubicBezTo>
                <a:cubicBezTo>
                  <a:pt x="888708" y="2456679"/>
                  <a:pt x="888708" y="2456679"/>
                  <a:pt x="888708" y="2456679"/>
                </a:cubicBezTo>
                <a:cubicBezTo>
                  <a:pt x="626713" y="2456679"/>
                  <a:pt x="390917" y="2317464"/>
                  <a:pt x="259919" y="2091240"/>
                </a:cubicBezTo>
                <a:cubicBezTo>
                  <a:pt x="196877" y="1982206"/>
                  <a:pt x="135804" y="1876580"/>
                  <a:pt x="76640" y="1774254"/>
                </a:cubicBezTo>
                <a:lnTo>
                  <a:pt x="0" y="1641704"/>
                </a:lnTo>
                <a:close/>
              </a:path>
            </a:pathLst>
          </a:custGeom>
        </p:spPr>
      </p:pic>
      <p:pic>
        <p:nvPicPr>
          <p:cNvPr id="5" name="Picture 4" descr="A picture containing doll, toy, food, posing&#10;&#10;Description automatically generated">
            <a:extLst>
              <a:ext uri="{FF2B5EF4-FFF2-40B4-BE49-F238E27FC236}">
                <a16:creationId xmlns:a16="http://schemas.microsoft.com/office/drawing/2014/main" id="{283C3DDC-E9CE-EE4A-8E5C-B1C2E30919D7}"/>
              </a:ext>
            </a:extLst>
          </p:cNvPr>
          <p:cNvPicPr>
            <a:picLocks noChangeAspect="1"/>
          </p:cNvPicPr>
          <p:nvPr/>
        </p:nvPicPr>
        <p:blipFill rotWithShape="1">
          <a:blip r:embed="rId4"/>
          <a:srcRect r="-2" b="3558"/>
          <a:stretch/>
        </p:blipFill>
        <p:spPr>
          <a:xfrm>
            <a:off x="181388" y="2963332"/>
            <a:ext cx="7054025" cy="3894668"/>
          </a:xfrm>
          <a:custGeom>
            <a:avLst/>
            <a:gdLst/>
            <a:ahLst/>
            <a:cxnLst/>
            <a:rect l="l" t="t" r="r" b="b"/>
            <a:pathLst>
              <a:path w="7676573" h="4238389">
                <a:moveTo>
                  <a:pt x="6948167" y="1839459"/>
                </a:moveTo>
                <a:lnTo>
                  <a:pt x="6948167" y="1853646"/>
                </a:lnTo>
                <a:lnTo>
                  <a:pt x="6946213" y="1846552"/>
                </a:lnTo>
                <a:close/>
                <a:moveTo>
                  <a:pt x="888708" y="0"/>
                </a:moveTo>
                <a:cubicBezTo>
                  <a:pt x="888708" y="0"/>
                  <a:pt x="888708" y="0"/>
                  <a:pt x="4932171" y="0"/>
                </a:cubicBezTo>
                <a:cubicBezTo>
                  <a:pt x="5185434" y="0"/>
                  <a:pt x="5429962" y="139215"/>
                  <a:pt x="5552228" y="365439"/>
                </a:cubicBezTo>
                <a:cubicBezTo>
                  <a:pt x="5552228" y="365439"/>
                  <a:pt x="5552228" y="365439"/>
                  <a:pt x="7578324" y="3854515"/>
                </a:cubicBezTo>
                <a:cubicBezTo>
                  <a:pt x="7643823" y="3963277"/>
                  <a:pt x="7676573" y="4087266"/>
                  <a:pt x="7676573" y="4211255"/>
                </a:cubicBezTo>
                <a:lnTo>
                  <a:pt x="7672952" y="4238389"/>
                </a:lnTo>
                <a:lnTo>
                  <a:pt x="0" y="4238389"/>
                </a:lnTo>
                <a:lnTo>
                  <a:pt x="0" y="814976"/>
                </a:lnTo>
                <a:lnTo>
                  <a:pt x="76640" y="682425"/>
                </a:lnTo>
                <a:cubicBezTo>
                  <a:pt x="135804" y="580099"/>
                  <a:pt x="196877" y="474473"/>
                  <a:pt x="259919" y="365439"/>
                </a:cubicBezTo>
                <a:cubicBezTo>
                  <a:pt x="390917" y="139215"/>
                  <a:pt x="626713" y="0"/>
                  <a:pt x="888708" y="0"/>
                </a:cubicBezTo>
                <a:close/>
              </a:path>
            </a:pathLst>
          </a:custGeom>
        </p:spPr>
      </p:pic>
      <p:sp>
        <p:nvSpPr>
          <p:cNvPr id="11" name="TextBox 10">
            <a:extLst>
              <a:ext uri="{FF2B5EF4-FFF2-40B4-BE49-F238E27FC236}">
                <a16:creationId xmlns:a16="http://schemas.microsoft.com/office/drawing/2014/main" id="{558127C9-EBF8-874A-9812-EFFFE8CD808C}"/>
              </a:ext>
            </a:extLst>
          </p:cNvPr>
          <p:cNvSpPr txBox="1"/>
          <p:nvPr/>
        </p:nvSpPr>
        <p:spPr>
          <a:xfrm>
            <a:off x="8076272" y="5918914"/>
            <a:ext cx="4297116" cy="1200329"/>
          </a:xfrm>
          <a:prstGeom prst="rect">
            <a:avLst/>
          </a:prstGeom>
          <a:noFill/>
        </p:spPr>
        <p:txBody>
          <a:bodyPr wrap="square" rtlCol="0">
            <a:spAutoFit/>
          </a:bodyPr>
          <a:lstStyle/>
          <a:p>
            <a:r>
              <a:rPr lang="en-US" dirty="0"/>
              <a:t>Justin Huang</a:t>
            </a:r>
          </a:p>
          <a:p>
            <a:r>
              <a:rPr lang="en-US" dirty="0">
                <a:hlinkClick r:id="rId5"/>
              </a:rPr>
              <a:t>https://jvhuang1786.github.io</a:t>
            </a:r>
            <a:endParaRPr lang="en-US" dirty="0"/>
          </a:p>
          <a:p>
            <a:r>
              <a:rPr lang="en-US" dirty="0">
                <a:hlinkClick r:id="rId6"/>
              </a:rPr>
              <a:t>https://www.linkedin.com/in/justinvhuang</a:t>
            </a:r>
            <a:endParaRPr lang="en-US" dirty="0"/>
          </a:p>
          <a:p>
            <a:endParaRPr lang="en-US" dirty="0"/>
          </a:p>
        </p:txBody>
      </p:sp>
    </p:spTree>
    <p:extLst>
      <p:ext uri="{BB962C8B-B14F-4D97-AF65-F5344CB8AC3E}">
        <p14:creationId xmlns:p14="http://schemas.microsoft.com/office/powerpoint/2010/main" val="288553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515372-6815-3F42-BD1D-81A19EA0442F}"/>
              </a:ext>
            </a:extLst>
          </p:cNvPr>
          <p:cNvSpPr txBox="1"/>
          <p:nvPr/>
        </p:nvSpPr>
        <p:spPr>
          <a:xfrm>
            <a:off x="88900" y="225829"/>
            <a:ext cx="4804970" cy="646331"/>
          </a:xfrm>
          <a:prstGeom prst="rect">
            <a:avLst/>
          </a:prstGeom>
          <a:noFill/>
        </p:spPr>
        <p:txBody>
          <a:bodyPr wrap="square" rtlCol="0">
            <a:spAutoFit/>
          </a:bodyPr>
          <a:lstStyle/>
          <a:p>
            <a:r>
              <a:rPr lang="en-US" sz="3600" dirty="0">
                <a:highlight>
                  <a:srgbClr val="00FFFF"/>
                </a:highlight>
              </a:rPr>
              <a:t>Hyper Parameters</a:t>
            </a:r>
          </a:p>
        </p:txBody>
      </p:sp>
      <p:graphicFrame>
        <p:nvGraphicFramePr>
          <p:cNvPr id="6" name="Table 5">
            <a:extLst>
              <a:ext uri="{FF2B5EF4-FFF2-40B4-BE49-F238E27FC236}">
                <a16:creationId xmlns:a16="http://schemas.microsoft.com/office/drawing/2014/main" id="{61F88A6C-75DA-5347-A0B6-AF2A61D1BFC4}"/>
              </a:ext>
            </a:extLst>
          </p:cNvPr>
          <p:cNvGraphicFramePr>
            <a:graphicFrameLocks noGrp="1"/>
          </p:cNvGraphicFramePr>
          <p:nvPr>
            <p:extLst>
              <p:ext uri="{D42A27DB-BD31-4B8C-83A1-F6EECF244321}">
                <p14:modId xmlns:p14="http://schemas.microsoft.com/office/powerpoint/2010/main" val="799150066"/>
              </p:ext>
            </p:extLst>
          </p:nvPr>
        </p:nvGraphicFramePr>
        <p:xfrm>
          <a:off x="63498" y="983073"/>
          <a:ext cx="11950700" cy="1872150"/>
        </p:xfrm>
        <a:graphic>
          <a:graphicData uri="http://schemas.openxmlformats.org/drawingml/2006/table">
            <a:tbl>
              <a:tblPr firstRow="1" bandRow="1">
                <a:tableStyleId>{5C22544A-7EE6-4342-B048-85BDC9FD1C3A}</a:tableStyleId>
              </a:tblPr>
              <a:tblGrid>
                <a:gridCol w="1892300">
                  <a:extLst>
                    <a:ext uri="{9D8B030D-6E8A-4147-A177-3AD203B41FA5}">
                      <a16:colId xmlns:a16="http://schemas.microsoft.com/office/drawing/2014/main" val="3000555014"/>
                    </a:ext>
                  </a:extLst>
                </a:gridCol>
                <a:gridCol w="10058400">
                  <a:extLst>
                    <a:ext uri="{9D8B030D-6E8A-4147-A177-3AD203B41FA5}">
                      <a16:colId xmlns:a16="http://schemas.microsoft.com/office/drawing/2014/main" val="1863347191"/>
                    </a:ext>
                  </a:extLst>
                </a:gridCol>
              </a:tblGrid>
              <a:tr h="374430">
                <a:tc>
                  <a:txBody>
                    <a:bodyPr/>
                    <a:lstStyle/>
                    <a:p>
                      <a:r>
                        <a:rPr lang="en-US" b="0" dirty="0"/>
                        <a:t>Filters</a:t>
                      </a:r>
                    </a:p>
                  </a:txBody>
                  <a:tcPr/>
                </a:tc>
                <a:tc>
                  <a:txBody>
                    <a:bodyPr/>
                    <a:lstStyle/>
                    <a:p>
                      <a:r>
                        <a:rPr lang="en-US" b="0" dirty="0"/>
                        <a:t>Was Conv2D for discriminator down sample from 64 to 512, Generator up sample using Conv2dTranspose</a:t>
                      </a:r>
                    </a:p>
                  </a:txBody>
                  <a:tcPr/>
                </a:tc>
                <a:extLst>
                  <a:ext uri="{0D108BD9-81ED-4DB2-BD59-A6C34878D82A}">
                    <a16:rowId xmlns:a16="http://schemas.microsoft.com/office/drawing/2014/main" val="2677365361"/>
                  </a:ext>
                </a:extLst>
              </a:tr>
              <a:tr h="374430">
                <a:tc>
                  <a:txBody>
                    <a:bodyPr/>
                    <a:lstStyle/>
                    <a:p>
                      <a:r>
                        <a:rPr lang="en-US" dirty="0"/>
                        <a:t>Kernel Size</a:t>
                      </a:r>
                    </a:p>
                  </a:txBody>
                  <a:tcPr/>
                </a:tc>
                <a:tc>
                  <a:txBody>
                    <a:bodyPr/>
                    <a:lstStyle/>
                    <a:p>
                      <a:r>
                        <a:rPr lang="en-US" dirty="0"/>
                        <a:t>Was set to 4 </a:t>
                      </a:r>
                    </a:p>
                  </a:txBody>
                  <a:tcPr/>
                </a:tc>
                <a:extLst>
                  <a:ext uri="{0D108BD9-81ED-4DB2-BD59-A6C34878D82A}">
                    <a16:rowId xmlns:a16="http://schemas.microsoft.com/office/drawing/2014/main" val="2826986335"/>
                  </a:ext>
                </a:extLst>
              </a:tr>
              <a:tr h="374430">
                <a:tc>
                  <a:txBody>
                    <a:bodyPr/>
                    <a:lstStyle/>
                    <a:p>
                      <a:r>
                        <a:rPr lang="en-US" dirty="0"/>
                        <a:t>Strides</a:t>
                      </a:r>
                    </a:p>
                  </a:txBody>
                  <a:tcPr/>
                </a:tc>
                <a:tc>
                  <a:txBody>
                    <a:bodyPr/>
                    <a:lstStyle/>
                    <a:p>
                      <a:r>
                        <a:rPr lang="en-US" dirty="0"/>
                        <a:t>Size of the step the kernel takes was set to 2</a:t>
                      </a:r>
                    </a:p>
                  </a:txBody>
                  <a:tcPr/>
                </a:tc>
                <a:extLst>
                  <a:ext uri="{0D108BD9-81ED-4DB2-BD59-A6C34878D82A}">
                    <a16:rowId xmlns:a16="http://schemas.microsoft.com/office/drawing/2014/main" val="2053465140"/>
                  </a:ext>
                </a:extLst>
              </a:tr>
              <a:tr h="374430">
                <a:tc>
                  <a:txBody>
                    <a:bodyPr/>
                    <a:lstStyle/>
                    <a:p>
                      <a:r>
                        <a:rPr lang="en-US" dirty="0"/>
                        <a:t>Padding</a:t>
                      </a:r>
                    </a:p>
                  </a:txBody>
                  <a:tcPr/>
                </a:tc>
                <a:tc>
                  <a:txBody>
                    <a:bodyPr/>
                    <a:lstStyle/>
                    <a:p>
                      <a:r>
                        <a:rPr lang="en-US" dirty="0"/>
                        <a:t>Allows no loss of information to include padding of 0 set to padding = ‘same’ </a:t>
                      </a:r>
                    </a:p>
                  </a:txBody>
                  <a:tcPr/>
                </a:tc>
                <a:extLst>
                  <a:ext uri="{0D108BD9-81ED-4DB2-BD59-A6C34878D82A}">
                    <a16:rowId xmlns:a16="http://schemas.microsoft.com/office/drawing/2014/main" val="3175679526"/>
                  </a:ext>
                </a:extLst>
              </a:tr>
              <a:tr h="374430">
                <a:tc>
                  <a:txBody>
                    <a:bodyPr/>
                    <a:lstStyle/>
                    <a:p>
                      <a:r>
                        <a:rPr lang="en-US" dirty="0"/>
                        <a:t>Kernel initializer</a:t>
                      </a:r>
                    </a:p>
                  </a:txBody>
                  <a:tcPr/>
                </a:tc>
                <a:tc>
                  <a:txBody>
                    <a:bodyPr/>
                    <a:lstStyle/>
                    <a:p>
                      <a:r>
                        <a:rPr lang="en-US" dirty="0"/>
                        <a:t>Set to </a:t>
                      </a:r>
                      <a:r>
                        <a:rPr lang="en-US" dirty="0" err="1"/>
                        <a:t>glorot</a:t>
                      </a:r>
                      <a:r>
                        <a:rPr lang="en-US" dirty="0"/>
                        <a:t> uniform to avoid neurons getting saturated or having too strong opinion before training </a:t>
                      </a:r>
                    </a:p>
                  </a:txBody>
                  <a:tcPr/>
                </a:tc>
                <a:extLst>
                  <a:ext uri="{0D108BD9-81ED-4DB2-BD59-A6C34878D82A}">
                    <a16:rowId xmlns:a16="http://schemas.microsoft.com/office/drawing/2014/main" val="1388763144"/>
                  </a:ext>
                </a:extLst>
              </a:tr>
            </a:tbl>
          </a:graphicData>
        </a:graphic>
      </p:graphicFrame>
      <p:pic>
        <p:nvPicPr>
          <p:cNvPr id="8" name="Picture 7" descr="A close up of a keyboard&#10;&#10;Description automatically generated">
            <a:extLst>
              <a:ext uri="{FF2B5EF4-FFF2-40B4-BE49-F238E27FC236}">
                <a16:creationId xmlns:a16="http://schemas.microsoft.com/office/drawing/2014/main" id="{C1EAFDC9-006A-0246-AB78-D2D9AACD5C23}"/>
              </a:ext>
            </a:extLst>
          </p:cNvPr>
          <p:cNvPicPr>
            <a:picLocks noChangeAspect="1"/>
          </p:cNvPicPr>
          <p:nvPr/>
        </p:nvPicPr>
        <p:blipFill>
          <a:blip r:embed="rId2"/>
          <a:stretch>
            <a:fillRect/>
          </a:stretch>
        </p:blipFill>
        <p:spPr>
          <a:xfrm>
            <a:off x="-165100" y="3585955"/>
            <a:ext cx="4660900" cy="3272045"/>
          </a:xfrm>
          <a:prstGeom prst="rect">
            <a:avLst/>
          </a:prstGeom>
        </p:spPr>
      </p:pic>
      <p:sp>
        <p:nvSpPr>
          <p:cNvPr id="9" name="TextBox 8">
            <a:extLst>
              <a:ext uri="{FF2B5EF4-FFF2-40B4-BE49-F238E27FC236}">
                <a16:creationId xmlns:a16="http://schemas.microsoft.com/office/drawing/2014/main" id="{7AD736F8-C721-5544-A872-C9277AC771BF}"/>
              </a:ext>
            </a:extLst>
          </p:cNvPr>
          <p:cNvSpPr txBox="1"/>
          <p:nvPr/>
        </p:nvSpPr>
        <p:spPr>
          <a:xfrm>
            <a:off x="3187700" y="2987115"/>
            <a:ext cx="3746500" cy="2031325"/>
          </a:xfrm>
          <a:prstGeom prst="rect">
            <a:avLst/>
          </a:prstGeom>
          <a:noFill/>
        </p:spPr>
        <p:txBody>
          <a:bodyPr wrap="square" rtlCol="0">
            <a:spAutoFit/>
          </a:bodyPr>
          <a:lstStyle/>
          <a:p>
            <a:r>
              <a:rPr lang="en-US" dirty="0"/>
              <a:t>Here’s a model from </a:t>
            </a:r>
            <a:r>
              <a:rPr lang="en-US" dirty="0" err="1"/>
              <a:t>deeplearning.net</a:t>
            </a:r>
            <a:endParaRPr lang="en-US" dirty="0"/>
          </a:p>
          <a:p>
            <a:pPr marL="285750" indent="-285750">
              <a:buFont typeface="Arial" panose="020B0604020202020204" pitchFamily="34" charset="0"/>
              <a:buChar char="•"/>
            </a:pPr>
            <a:r>
              <a:rPr lang="en-US" dirty="0"/>
              <a:t>Has 3x3 kernel size</a:t>
            </a:r>
          </a:p>
          <a:p>
            <a:pPr marL="285750" indent="-285750">
              <a:buFont typeface="Arial" panose="020B0604020202020204" pitchFamily="34" charset="0"/>
              <a:buChar char="•"/>
            </a:pPr>
            <a:r>
              <a:rPr lang="en-US" dirty="0"/>
              <a:t>2x2 Stride</a:t>
            </a:r>
          </a:p>
          <a:p>
            <a:pPr marL="285750" indent="-285750">
              <a:buFont typeface="Arial" panose="020B0604020202020204" pitchFamily="34" charset="0"/>
              <a:buChar char="•"/>
            </a:pPr>
            <a:r>
              <a:rPr lang="en-US" dirty="0"/>
              <a:t>5x5 input pad</a:t>
            </a:r>
          </a:p>
          <a:p>
            <a:pPr marL="285750" indent="-285750">
              <a:buFont typeface="Arial" panose="020B0604020202020204" pitchFamily="34" charset="0"/>
              <a:buChar char="•"/>
            </a:pPr>
            <a:r>
              <a:rPr lang="en-US" dirty="0"/>
              <a:t>With 1x1 padding</a:t>
            </a:r>
          </a:p>
          <a:p>
            <a:endParaRPr lang="en-US" dirty="0"/>
          </a:p>
          <a:p>
            <a:endParaRPr lang="en-US" dirty="0"/>
          </a:p>
        </p:txBody>
      </p:sp>
      <p:pic>
        <p:nvPicPr>
          <p:cNvPr id="14" name="Picture 13" descr="A screenshot of a computer&#10;&#10;Description automatically generated">
            <a:extLst>
              <a:ext uri="{FF2B5EF4-FFF2-40B4-BE49-F238E27FC236}">
                <a16:creationId xmlns:a16="http://schemas.microsoft.com/office/drawing/2014/main" id="{E5A243EA-CBE3-9147-B55B-A2356E1285D2}"/>
              </a:ext>
            </a:extLst>
          </p:cNvPr>
          <p:cNvPicPr>
            <a:picLocks noChangeAspect="1"/>
          </p:cNvPicPr>
          <p:nvPr/>
        </p:nvPicPr>
        <p:blipFill>
          <a:blip r:embed="rId3"/>
          <a:stretch>
            <a:fillRect/>
          </a:stretch>
        </p:blipFill>
        <p:spPr>
          <a:xfrm>
            <a:off x="7175500" y="3405294"/>
            <a:ext cx="4495798" cy="3371849"/>
          </a:xfrm>
          <a:prstGeom prst="rect">
            <a:avLst/>
          </a:prstGeom>
        </p:spPr>
      </p:pic>
      <p:sp>
        <p:nvSpPr>
          <p:cNvPr id="15" name="TextBox 14">
            <a:extLst>
              <a:ext uri="{FF2B5EF4-FFF2-40B4-BE49-F238E27FC236}">
                <a16:creationId xmlns:a16="http://schemas.microsoft.com/office/drawing/2014/main" id="{131DA540-988C-0843-B794-E4FD2D3BD1BB}"/>
              </a:ext>
            </a:extLst>
          </p:cNvPr>
          <p:cNvSpPr txBox="1"/>
          <p:nvPr/>
        </p:nvSpPr>
        <p:spPr>
          <a:xfrm>
            <a:off x="7175500" y="3014926"/>
            <a:ext cx="4495798" cy="369332"/>
          </a:xfrm>
          <a:prstGeom prst="rect">
            <a:avLst/>
          </a:prstGeom>
          <a:noFill/>
          <a:ln>
            <a:solidFill>
              <a:schemeClr val="accent2"/>
            </a:solidFill>
          </a:ln>
        </p:spPr>
        <p:txBody>
          <a:bodyPr wrap="square" rtlCol="0">
            <a:spAutoFit/>
          </a:bodyPr>
          <a:lstStyle/>
          <a:p>
            <a:r>
              <a:rPr lang="en-US" dirty="0"/>
              <a:t>Normal Initialization vs </a:t>
            </a:r>
            <a:r>
              <a:rPr lang="en-US" dirty="0" err="1"/>
              <a:t>Glorot</a:t>
            </a:r>
            <a:r>
              <a:rPr lang="en-US" dirty="0"/>
              <a:t> </a:t>
            </a:r>
            <a:r>
              <a:rPr lang="en-US" dirty="0" err="1"/>
              <a:t>Intialization</a:t>
            </a:r>
            <a:endParaRPr lang="en-US" dirty="0"/>
          </a:p>
        </p:txBody>
      </p:sp>
    </p:spTree>
    <p:extLst>
      <p:ext uri="{BB962C8B-B14F-4D97-AF65-F5344CB8AC3E}">
        <p14:creationId xmlns:p14="http://schemas.microsoft.com/office/powerpoint/2010/main" val="347060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3CA961-BDF4-134D-913C-1BADC1DD1C2A}"/>
              </a:ext>
            </a:extLst>
          </p:cNvPr>
          <p:cNvSpPr txBox="1"/>
          <p:nvPr/>
        </p:nvSpPr>
        <p:spPr>
          <a:xfrm>
            <a:off x="0" y="362892"/>
            <a:ext cx="4998824" cy="646331"/>
          </a:xfrm>
          <a:prstGeom prst="rect">
            <a:avLst/>
          </a:prstGeom>
          <a:noFill/>
        </p:spPr>
        <p:txBody>
          <a:bodyPr wrap="square" rtlCol="0">
            <a:spAutoFit/>
          </a:bodyPr>
          <a:lstStyle/>
          <a:p>
            <a:r>
              <a:rPr lang="en-US" sz="3600" dirty="0">
                <a:highlight>
                  <a:srgbClr val="00FFFF"/>
                </a:highlight>
              </a:rPr>
              <a:t>Results after 20000 Steps</a:t>
            </a:r>
          </a:p>
        </p:txBody>
      </p:sp>
      <p:pic>
        <p:nvPicPr>
          <p:cNvPr id="8" name="Picture 7">
            <a:extLst>
              <a:ext uri="{FF2B5EF4-FFF2-40B4-BE49-F238E27FC236}">
                <a16:creationId xmlns:a16="http://schemas.microsoft.com/office/drawing/2014/main" id="{EA1C096C-FDFC-B54A-A69C-222F09A0B45B}"/>
              </a:ext>
            </a:extLst>
          </p:cNvPr>
          <p:cNvPicPr>
            <a:picLocks noChangeAspect="1"/>
          </p:cNvPicPr>
          <p:nvPr/>
        </p:nvPicPr>
        <p:blipFill>
          <a:blip r:embed="rId4"/>
          <a:stretch>
            <a:fillRect/>
          </a:stretch>
        </p:blipFill>
        <p:spPr>
          <a:xfrm>
            <a:off x="5099519" y="0"/>
            <a:ext cx="7135949" cy="2237014"/>
          </a:xfrm>
          <a:prstGeom prst="rect">
            <a:avLst/>
          </a:prstGeom>
        </p:spPr>
      </p:pic>
      <p:pic>
        <p:nvPicPr>
          <p:cNvPr id="9" name="Picture 5">
            <a:extLst>
              <a:ext uri="{FF2B5EF4-FFF2-40B4-BE49-F238E27FC236}">
                <a16:creationId xmlns:a16="http://schemas.microsoft.com/office/drawing/2014/main" id="{789AFDB8-221E-E944-A3C2-DCA93EDE4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079171"/>
            <a:ext cx="4778829" cy="4778829"/>
          </a:xfrm>
          <a:prstGeom prst="rect">
            <a:avLst/>
          </a:prstGeom>
          <a:noFill/>
          <a:extLst>
            <a:ext uri="{909E8E84-426E-40DD-AFC4-6F175D3DCCD1}">
              <a14:hiddenFill xmlns:a14="http://schemas.microsoft.com/office/drawing/2010/main">
                <a:solidFill>
                  <a:srgbClr val="FFFFFF"/>
                </a:solidFill>
              </a14:hiddenFill>
            </a:ext>
          </a:extLst>
        </p:spPr>
      </p:pic>
      <p:pic>
        <p:nvPicPr>
          <p:cNvPr id="10" name="mhxx_1584255927218606" descr="mhxx_1584255927218606">
            <a:hlinkClick r:id="" action="ppaction://media"/>
            <a:extLst>
              <a:ext uri="{FF2B5EF4-FFF2-40B4-BE49-F238E27FC236}">
                <a16:creationId xmlns:a16="http://schemas.microsoft.com/office/drawing/2014/main" id="{24606730-01A6-E049-A609-1E318F8A8A5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780" y="1345331"/>
            <a:ext cx="5081739" cy="5081739"/>
          </a:xfrm>
          <a:prstGeom prst="rect">
            <a:avLst/>
          </a:prstGeom>
        </p:spPr>
      </p:pic>
    </p:spTree>
    <p:extLst>
      <p:ext uri="{BB962C8B-B14F-4D97-AF65-F5344CB8AC3E}">
        <p14:creationId xmlns:p14="http://schemas.microsoft.com/office/powerpoint/2010/main" val="61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543586-776B-0847-BAAD-E7905979B4F9}"/>
              </a:ext>
            </a:extLst>
          </p:cNvPr>
          <p:cNvSpPr txBox="1"/>
          <p:nvPr/>
        </p:nvSpPr>
        <p:spPr>
          <a:xfrm>
            <a:off x="0" y="47214"/>
            <a:ext cx="6621120" cy="646331"/>
          </a:xfrm>
          <a:prstGeom prst="rect">
            <a:avLst/>
          </a:prstGeom>
          <a:noFill/>
        </p:spPr>
        <p:txBody>
          <a:bodyPr wrap="square" rtlCol="0">
            <a:spAutoFit/>
          </a:bodyPr>
          <a:lstStyle/>
          <a:p>
            <a:r>
              <a:rPr lang="en-US" sz="3600" dirty="0">
                <a:highlight>
                  <a:srgbClr val="00FFFF"/>
                </a:highlight>
              </a:rPr>
              <a:t>GAN Measure</a:t>
            </a:r>
          </a:p>
        </p:txBody>
      </p:sp>
      <p:pic>
        <p:nvPicPr>
          <p:cNvPr id="8" name="Picture 7" descr="A picture containing cow, brown, animal, building&#10;&#10;Description automatically generated">
            <a:extLst>
              <a:ext uri="{FF2B5EF4-FFF2-40B4-BE49-F238E27FC236}">
                <a16:creationId xmlns:a16="http://schemas.microsoft.com/office/drawing/2014/main" id="{6AA72542-2071-7644-9B6E-24D2A1EA1F79}"/>
              </a:ext>
            </a:extLst>
          </p:cNvPr>
          <p:cNvPicPr>
            <a:picLocks noChangeAspect="1"/>
          </p:cNvPicPr>
          <p:nvPr/>
        </p:nvPicPr>
        <p:blipFill>
          <a:blip r:embed="rId2"/>
          <a:stretch>
            <a:fillRect/>
          </a:stretch>
        </p:blipFill>
        <p:spPr>
          <a:xfrm>
            <a:off x="0" y="839621"/>
            <a:ext cx="3910803" cy="2589379"/>
          </a:xfrm>
          <a:prstGeom prst="rect">
            <a:avLst/>
          </a:prstGeom>
        </p:spPr>
      </p:pic>
      <p:pic>
        <p:nvPicPr>
          <p:cNvPr id="10" name="Picture 9" descr="A blurry image of a person&#10;&#10;Description automatically generated">
            <a:extLst>
              <a:ext uri="{FF2B5EF4-FFF2-40B4-BE49-F238E27FC236}">
                <a16:creationId xmlns:a16="http://schemas.microsoft.com/office/drawing/2014/main" id="{27631403-92A0-D34E-A0F8-F79684C0DEF8}"/>
              </a:ext>
            </a:extLst>
          </p:cNvPr>
          <p:cNvPicPr>
            <a:picLocks noChangeAspect="1"/>
          </p:cNvPicPr>
          <p:nvPr/>
        </p:nvPicPr>
        <p:blipFill>
          <a:blip r:embed="rId3"/>
          <a:stretch>
            <a:fillRect/>
          </a:stretch>
        </p:blipFill>
        <p:spPr>
          <a:xfrm>
            <a:off x="3910803" y="2170351"/>
            <a:ext cx="4270562" cy="2819400"/>
          </a:xfrm>
          <a:prstGeom prst="rect">
            <a:avLst/>
          </a:prstGeom>
        </p:spPr>
      </p:pic>
      <p:pic>
        <p:nvPicPr>
          <p:cNvPr id="12" name="Picture 11" descr="A picture containing doll, toy, food, mug&#10;&#10;Description automatically generated">
            <a:extLst>
              <a:ext uri="{FF2B5EF4-FFF2-40B4-BE49-F238E27FC236}">
                <a16:creationId xmlns:a16="http://schemas.microsoft.com/office/drawing/2014/main" id="{A4EBA1BE-024A-4F45-ABB8-007278E4E115}"/>
              </a:ext>
            </a:extLst>
          </p:cNvPr>
          <p:cNvPicPr>
            <a:picLocks noChangeAspect="1"/>
          </p:cNvPicPr>
          <p:nvPr/>
        </p:nvPicPr>
        <p:blipFill>
          <a:blip r:embed="rId4"/>
          <a:stretch>
            <a:fillRect/>
          </a:stretch>
        </p:blipFill>
        <p:spPr>
          <a:xfrm>
            <a:off x="8181365" y="4052855"/>
            <a:ext cx="3918441" cy="2589379"/>
          </a:xfrm>
          <a:prstGeom prst="rect">
            <a:avLst/>
          </a:prstGeom>
        </p:spPr>
      </p:pic>
      <p:sp>
        <p:nvSpPr>
          <p:cNvPr id="13" name="TextBox 12">
            <a:extLst>
              <a:ext uri="{FF2B5EF4-FFF2-40B4-BE49-F238E27FC236}">
                <a16:creationId xmlns:a16="http://schemas.microsoft.com/office/drawing/2014/main" id="{EF8E556E-8650-C44D-B7E0-C7A4CE130915}"/>
              </a:ext>
            </a:extLst>
          </p:cNvPr>
          <p:cNvSpPr txBox="1"/>
          <p:nvPr/>
        </p:nvSpPr>
        <p:spPr>
          <a:xfrm>
            <a:off x="393700" y="3822023"/>
            <a:ext cx="2159000" cy="461665"/>
          </a:xfrm>
          <a:prstGeom prst="rect">
            <a:avLst/>
          </a:prstGeom>
          <a:noFill/>
        </p:spPr>
        <p:txBody>
          <a:bodyPr wrap="square" rtlCol="0">
            <a:spAutoFit/>
          </a:bodyPr>
          <a:lstStyle/>
          <a:p>
            <a:r>
              <a:rPr lang="en-US" sz="2400" dirty="0">
                <a:solidFill>
                  <a:schemeClr val="accent5">
                    <a:lumMod val="50000"/>
                  </a:schemeClr>
                </a:solidFill>
              </a:rPr>
              <a:t>Getting better!</a:t>
            </a:r>
          </a:p>
        </p:txBody>
      </p:sp>
      <p:sp>
        <p:nvSpPr>
          <p:cNvPr id="14" name="TextBox 13">
            <a:extLst>
              <a:ext uri="{FF2B5EF4-FFF2-40B4-BE49-F238E27FC236}">
                <a16:creationId xmlns:a16="http://schemas.microsoft.com/office/drawing/2014/main" id="{090EA4B4-1159-A04B-8B78-3711181487E2}"/>
              </a:ext>
            </a:extLst>
          </p:cNvPr>
          <p:cNvSpPr txBox="1"/>
          <p:nvPr/>
        </p:nvSpPr>
        <p:spPr>
          <a:xfrm>
            <a:off x="5016500" y="5399188"/>
            <a:ext cx="2159000" cy="461665"/>
          </a:xfrm>
          <a:prstGeom prst="rect">
            <a:avLst/>
          </a:prstGeom>
          <a:noFill/>
        </p:spPr>
        <p:txBody>
          <a:bodyPr wrap="square" rtlCol="0">
            <a:spAutoFit/>
          </a:bodyPr>
          <a:lstStyle/>
          <a:p>
            <a:r>
              <a:rPr lang="en-US" sz="2400" dirty="0">
                <a:solidFill>
                  <a:schemeClr val="accent5">
                    <a:lumMod val="50000"/>
                  </a:schemeClr>
                </a:solidFill>
              </a:rPr>
              <a:t>Getting better!</a:t>
            </a:r>
          </a:p>
        </p:txBody>
      </p:sp>
      <p:sp>
        <p:nvSpPr>
          <p:cNvPr id="15" name="TextBox 14">
            <a:extLst>
              <a:ext uri="{FF2B5EF4-FFF2-40B4-BE49-F238E27FC236}">
                <a16:creationId xmlns:a16="http://schemas.microsoft.com/office/drawing/2014/main" id="{93416DB6-8091-984D-9735-1E0ADC2A8FFD}"/>
              </a:ext>
            </a:extLst>
          </p:cNvPr>
          <p:cNvSpPr txBox="1"/>
          <p:nvPr/>
        </p:nvSpPr>
        <p:spPr>
          <a:xfrm>
            <a:off x="4870805" y="765303"/>
            <a:ext cx="6621120" cy="1200329"/>
          </a:xfrm>
          <a:prstGeom prst="rect">
            <a:avLst/>
          </a:prstGeom>
          <a:noFill/>
          <a:ln>
            <a:solidFill>
              <a:schemeClr val="accent2"/>
            </a:solidFill>
          </a:ln>
        </p:spPr>
        <p:txBody>
          <a:bodyPr wrap="square" rtlCol="0">
            <a:spAutoFit/>
          </a:bodyPr>
          <a:lstStyle/>
          <a:p>
            <a:r>
              <a:rPr lang="en-US" sz="2400" dirty="0"/>
              <a:t>Usually the most common way we can tell our GAN is doing well is just looking at the comparison of the fake images generated by generator</a:t>
            </a:r>
          </a:p>
        </p:txBody>
      </p:sp>
      <p:pic>
        <p:nvPicPr>
          <p:cNvPr id="17" name="Picture 16" descr="A close up of a yellow flower&#10;&#10;Description automatically generated">
            <a:extLst>
              <a:ext uri="{FF2B5EF4-FFF2-40B4-BE49-F238E27FC236}">
                <a16:creationId xmlns:a16="http://schemas.microsoft.com/office/drawing/2014/main" id="{8A045CF2-3E26-A440-BA13-2E241E253FDA}"/>
              </a:ext>
            </a:extLst>
          </p:cNvPr>
          <p:cNvPicPr>
            <a:picLocks noChangeAspect="1"/>
          </p:cNvPicPr>
          <p:nvPr/>
        </p:nvPicPr>
        <p:blipFill>
          <a:blip r:embed="rId5"/>
          <a:stretch>
            <a:fillRect/>
          </a:stretch>
        </p:blipFill>
        <p:spPr>
          <a:xfrm>
            <a:off x="1503581" y="4906496"/>
            <a:ext cx="1904290" cy="1904290"/>
          </a:xfrm>
          <a:prstGeom prst="rect">
            <a:avLst/>
          </a:prstGeom>
        </p:spPr>
      </p:pic>
    </p:spTree>
    <p:extLst>
      <p:ext uri="{BB962C8B-B14F-4D97-AF65-F5344CB8AC3E}">
        <p14:creationId xmlns:p14="http://schemas.microsoft.com/office/powerpoint/2010/main" val="4824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E2C4B-D126-6D4E-8238-2CEB72A1D913}"/>
              </a:ext>
            </a:extLst>
          </p:cNvPr>
          <p:cNvSpPr txBox="1"/>
          <p:nvPr/>
        </p:nvSpPr>
        <p:spPr>
          <a:xfrm>
            <a:off x="114528" y="205142"/>
            <a:ext cx="11429771" cy="646331"/>
          </a:xfrm>
          <a:prstGeom prst="rect">
            <a:avLst/>
          </a:prstGeom>
          <a:noFill/>
        </p:spPr>
        <p:txBody>
          <a:bodyPr wrap="square" rtlCol="0">
            <a:spAutoFit/>
          </a:bodyPr>
          <a:lstStyle/>
          <a:p>
            <a:r>
              <a:rPr lang="en-US" sz="3600" dirty="0">
                <a:highlight>
                  <a:srgbClr val="00FFFF"/>
                </a:highlight>
              </a:rPr>
              <a:t>Quantitative Inception Score &amp; </a:t>
            </a:r>
            <a:r>
              <a:rPr lang="en-US" sz="3600" dirty="0" err="1">
                <a:highlight>
                  <a:srgbClr val="00FFFF"/>
                </a:highlight>
              </a:rPr>
              <a:t>Frechet</a:t>
            </a:r>
            <a:r>
              <a:rPr lang="en-US" sz="3600" dirty="0">
                <a:highlight>
                  <a:srgbClr val="00FFFF"/>
                </a:highlight>
              </a:rPr>
              <a:t> Inception Distance</a:t>
            </a:r>
          </a:p>
        </p:txBody>
      </p:sp>
      <p:pic>
        <p:nvPicPr>
          <p:cNvPr id="12" name="Picture 11" descr="A screenshot of a cell phone&#10;&#10;Description automatically generated">
            <a:extLst>
              <a:ext uri="{FF2B5EF4-FFF2-40B4-BE49-F238E27FC236}">
                <a16:creationId xmlns:a16="http://schemas.microsoft.com/office/drawing/2014/main" id="{B980B7EE-8C2C-FD40-88D4-6D45D0DD9497}"/>
              </a:ext>
            </a:extLst>
          </p:cNvPr>
          <p:cNvPicPr>
            <a:picLocks noChangeAspect="1"/>
          </p:cNvPicPr>
          <p:nvPr/>
        </p:nvPicPr>
        <p:blipFill>
          <a:blip r:embed="rId3"/>
          <a:stretch>
            <a:fillRect/>
          </a:stretch>
        </p:blipFill>
        <p:spPr>
          <a:xfrm>
            <a:off x="5829412" y="1065419"/>
            <a:ext cx="6146687" cy="5496556"/>
          </a:xfrm>
          <a:prstGeom prst="rect">
            <a:avLst/>
          </a:prstGeom>
        </p:spPr>
      </p:pic>
      <p:pic>
        <p:nvPicPr>
          <p:cNvPr id="10" name="Picture 9" descr="A group of people posing for the camera&#10;&#10;Description automatically generated">
            <a:extLst>
              <a:ext uri="{FF2B5EF4-FFF2-40B4-BE49-F238E27FC236}">
                <a16:creationId xmlns:a16="http://schemas.microsoft.com/office/drawing/2014/main" id="{D36779AA-EB80-0A49-AE39-581C9E01B027}"/>
              </a:ext>
            </a:extLst>
          </p:cNvPr>
          <p:cNvPicPr>
            <a:picLocks noChangeAspect="1"/>
          </p:cNvPicPr>
          <p:nvPr/>
        </p:nvPicPr>
        <p:blipFill>
          <a:blip r:embed="rId4"/>
          <a:stretch>
            <a:fillRect/>
          </a:stretch>
        </p:blipFill>
        <p:spPr>
          <a:xfrm>
            <a:off x="2775063" y="1065419"/>
            <a:ext cx="2755787" cy="1699165"/>
          </a:xfrm>
          <a:prstGeom prst="rect">
            <a:avLst/>
          </a:prstGeom>
        </p:spPr>
      </p:pic>
      <p:pic>
        <p:nvPicPr>
          <p:cNvPr id="6" name="Picture 5" descr="A picture containing photo, filled, bunch, different&#10;&#10;Description automatically generated">
            <a:extLst>
              <a:ext uri="{FF2B5EF4-FFF2-40B4-BE49-F238E27FC236}">
                <a16:creationId xmlns:a16="http://schemas.microsoft.com/office/drawing/2014/main" id="{89C5B05C-40FE-5541-BBB7-67BE3B7748F3}"/>
              </a:ext>
            </a:extLst>
          </p:cNvPr>
          <p:cNvPicPr>
            <a:picLocks noChangeAspect="1"/>
          </p:cNvPicPr>
          <p:nvPr/>
        </p:nvPicPr>
        <p:blipFill>
          <a:blip r:embed="rId5"/>
          <a:stretch>
            <a:fillRect/>
          </a:stretch>
        </p:blipFill>
        <p:spPr>
          <a:xfrm>
            <a:off x="19276" y="1065419"/>
            <a:ext cx="2755787" cy="1699164"/>
          </a:xfrm>
          <a:prstGeom prst="rect">
            <a:avLst/>
          </a:prstGeom>
        </p:spPr>
      </p:pic>
      <p:sp>
        <p:nvSpPr>
          <p:cNvPr id="13" name="TextBox 12">
            <a:extLst>
              <a:ext uri="{FF2B5EF4-FFF2-40B4-BE49-F238E27FC236}">
                <a16:creationId xmlns:a16="http://schemas.microsoft.com/office/drawing/2014/main" id="{6ADCC552-104D-4D43-90E6-9BBD4B190251}"/>
              </a:ext>
            </a:extLst>
          </p:cNvPr>
          <p:cNvSpPr txBox="1"/>
          <p:nvPr/>
        </p:nvSpPr>
        <p:spPr>
          <a:xfrm>
            <a:off x="114528" y="2978529"/>
            <a:ext cx="5626099" cy="3693319"/>
          </a:xfrm>
          <a:prstGeom prst="rect">
            <a:avLst/>
          </a:prstGeom>
          <a:noFill/>
        </p:spPr>
        <p:txBody>
          <a:bodyPr wrap="square" rtlCol="0">
            <a:spAutoFit/>
          </a:bodyPr>
          <a:lstStyle/>
          <a:p>
            <a:r>
              <a:rPr lang="en-US" dirty="0">
                <a:highlight>
                  <a:srgbClr val="FFFF00"/>
                </a:highlight>
              </a:rPr>
              <a:t>IS uses two criteria in measuring the performance of GAN</a:t>
            </a:r>
          </a:p>
          <a:p>
            <a:pPr marL="285750" indent="-285750">
              <a:buFont typeface="Arial" panose="020B0604020202020204" pitchFamily="34" charset="0"/>
              <a:buChar char="•"/>
            </a:pPr>
            <a:r>
              <a:rPr lang="en-US" dirty="0"/>
              <a:t>Quality of generated Images</a:t>
            </a:r>
          </a:p>
          <a:p>
            <a:pPr marL="285750" indent="-285750">
              <a:buFont typeface="Arial" panose="020B0604020202020204" pitchFamily="34" charset="0"/>
              <a:buChar char="•"/>
            </a:pPr>
            <a:r>
              <a:rPr lang="en-US" dirty="0"/>
              <a:t>Diversity</a:t>
            </a:r>
          </a:p>
          <a:p>
            <a:pPr marL="285750" indent="-285750">
              <a:buFont typeface="Arial" panose="020B0604020202020204" pitchFamily="34" charset="0"/>
              <a:buChar char="•"/>
            </a:pPr>
            <a:r>
              <a:rPr lang="en-US" dirty="0"/>
              <a:t>Higher the score the better indicating we can tell what the image is and is separated into the right number of classes with conditional probability</a:t>
            </a:r>
          </a:p>
          <a:p>
            <a:r>
              <a:rPr lang="en-US" dirty="0">
                <a:highlight>
                  <a:srgbClr val="FFFF00"/>
                </a:highlight>
              </a:rPr>
              <a:t>FID uses the same network as IS but:</a:t>
            </a:r>
          </a:p>
          <a:p>
            <a:pPr marL="285750" indent="-285750">
              <a:buFont typeface="Arial" panose="020B0604020202020204" pitchFamily="34" charset="0"/>
              <a:buChar char="•"/>
            </a:pPr>
            <a:r>
              <a:rPr lang="en-US" dirty="0"/>
              <a:t>Model data distribution using Gaussian distribution</a:t>
            </a:r>
          </a:p>
          <a:p>
            <a:pPr marL="285750" indent="-285750">
              <a:buFont typeface="Arial" panose="020B0604020202020204" pitchFamily="34" charset="0"/>
              <a:buChar char="•"/>
            </a:pPr>
            <a:r>
              <a:rPr lang="en-US" dirty="0"/>
              <a:t>use mean and covariance </a:t>
            </a:r>
          </a:p>
          <a:p>
            <a:pPr marL="285750" indent="-285750">
              <a:buFont typeface="Arial" panose="020B0604020202020204" pitchFamily="34" charset="0"/>
              <a:buChar char="•"/>
            </a:pPr>
            <a:r>
              <a:rPr lang="en-US" dirty="0"/>
              <a:t>Finds the score between the real images and generated images. </a:t>
            </a:r>
          </a:p>
          <a:p>
            <a:pPr marL="285750" indent="-285750">
              <a:buFont typeface="Arial" panose="020B0604020202020204" pitchFamily="34" charset="0"/>
              <a:buChar char="•"/>
            </a:pPr>
            <a:r>
              <a:rPr lang="en-US" dirty="0"/>
              <a:t>Lower the score the better the image quality and better diversity</a:t>
            </a:r>
          </a:p>
        </p:txBody>
      </p:sp>
    </p:spTree>
    <p:extLst>
      <p:ext uri="{BB962C8B-B14F-4D97-AF65-F5344CB8AC3E}">
        <p14:creationId xmlns:p14="http://schemas.microsoft.com/office/powerpoint/2010/main" val="3915725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D7236-CEBB-C949-9890-3C439489DBFC}"/>
              </a:ext>
            </a:extLst>
          </p:cNvPr>
          <p:cNvSpPr/>
          <p:nvPr/>
        </p:nvSpPr>
        <p:spPr>
          <a:xfrm>
            <a:off x="260419" y="104331"/>
            <a:ext cx="6941067" cy="646331"/>
          </a:xfrm>
          <a:prstGeom prst="rect">
            <a:avLst/>
          </a:prstGeom>
        </p:spPr>
        <p:txBody>
          <a:bodyPr wrap="none">
            <a:spAutoFit/>
          </a:bodyPr>
          <a:lstStyle/>
          <a:p>
            <a:r>
              <a:rPr lang="en-US" sz="3600" dirty="0">
                <a:highlight>
                  <a:srgbClr val="00FFFF"/>
                </a:highlight>
              </a:rPr>
              <a:t>Quantitative Perceptual Path Length</a:t>
            </a:r>
          </a:p>
        </p:txBody>
      </p:sp>
      <p:grpSp>
        <p:nvGrpSpPr>
          <p:cNvPr id="4" name="Group 3">
            <a:extLst>
              <a:ext uri="{FF2B5EF4-FFF2-40B4-BE49-F238E27FC236}">
                <a16:creationId xmlns:a16="http://schemas.microsoft.com/office/drawing/2014/main" id="{ACE4E631-3EE4-704E-B47C-49828FD28EA1}"/>
              </a:ext>
            </a:extLst>
          </p:cNvPr>
          <p:cNvGrpSpPr/>
          <p:nvPr/>
        </p:nvGrpSpPr>
        <p:grpSpPr>
          <a:xfrm>
            <a:off x="18504" y="879341"/>
            <a:ext cx="8555118" cy="5554267"/>
            <a:chOff x="1630282" y="1202132"/>
            <a:chExt cx="8511311" cy="5351843"/>
          </a:xfrm>
        </p:grpSpPr>
        <p:pic>
          <p:nvPicPr>
            <p:cNvPr id="5" name="Picture 4" descr="A picture containing knife, room&#10;&#10;Description automatically generated">
              <a:extLst>
                <a:ext uri="{FF2B5EF4-FFF2-40B4-BE49-F238E27FC236}">
                  <a16:creationId xmlns:a16="http://schemas.microsoft.com/office/drawing/2014/main" id="{6FCFD790-A33B-B640-9BB3-3769EBCAF47A}"/>
                </a:ext>
              </a:extLst>
            </p:cNvPr>
            <p:cNvPicPr>
              <a:picLocks noChangeAspect="1"/>
            </p:cNvPicPr>
            <p:nvPr/>
          </p:nvPicPr>
          <p:blipFill>
            <a:blip r:embed="rId2"/>
            <a:stretch>
              <a:fillRect/>
            </a:stretch>
          </p:blipFill>
          <p:spPr>
            <a:xfrm>
              <a:off x="1963749" y="4822717"/>
              <a:ext cx="1828800" cy="1663700"/>
            </a:xfrm>
            <a:prstGeom prst="rect">
              <a:avLst/>
            </a:prstGeom>
          </p:spPr>
        </p:pic>
        <p:pic>
          <p:nvPicPr>
            <p:cNvPr id="7" name="Picture 6" descr="A close up of a sign&#10;&#10;Description automatically generated">
              <a:extLst>
                <a:ext uri="{FF2B5EF4-FFF2-40B4-BE49-F238E27FC236}">
                  <a16:creationId xmlns:a16="http://schemas.microsoft.com/office/drawing/2014/main" id="{63B0CEA8-B627-C746-B5D3-2397041CFAC3}"/>
                </a:ext>
              </a:extLst>
            </p:cNvPr>
            <p:cNvPicPr>
              <a:picLocks noChangeAspect="1"/>
            </p:cNvPicPr>
            <p:nvPr/>
          </p:nvPicPr>
          <p:blipFill>
            <a:blip r:embed="rId3"/>
            <a:stretch>
              <a:fillRect/>
            </a:stretch>
          </p:blipFill>
          <p:spPr>
            <a:xfrm>
              <a:off x="2451535" y="1407558"/>
              <a:ext cx="1625600" cy="1625600"/>
            </a:xfrm>
            <a:prstGeom prst="rect">
              <a:avLst/>
            </a:prstGeom>
          </p:spPr>
        </p:pic>
        <p:pic>
          <p:nvPicPr>
            <p:cNvPr id="9" name="Picture 8" descr="A close up of a logo&#10;&#10;Description automatically generated">
              <a:extLst>
                <a:ext uri="{FF2B5EF4-FFF2-40B4-BE49-F238E27FC236}">
                  <a16:creationId xmlns:a16="http://schemas.microsoft.com/office/drawing/2014/main" id="{3803054F-8790-6947-BBEA-AFCEE593093C}"/>
                </a:ext>
              </a:extLst>
            </p:cNvPr>
            <p:cNvPicPr>
              <a:picLocks noChangeAspect="1"/>
            </p:cNvPicPr>
            <p:nvPr/>
          </p:nvPicPr>
          <p:blipFill>
            <a:blip r:embed="rId4"/>
            <a:stretch>
              <a:fillRect/>
            </a:stretch>
          </p:blipFill>
          <p:spPr>
            <a:xfrm>
              <a:off x="5551109" y="2526846"/>
              <a:ext cx="1828801" cy="1155502"/>
            </a:xfrm>
            <a:prstGeom prst="rect">
              <a:avLst/>
            </a:prstGeom>
          </p:spPr>
        </p:pic>
        <p:pic>
          <p:nvPicPr>
            <p:cNvPr id="14" name="Picture 13">
              <a:extLst>
                <a:ext uri="{FF2B5EF4-FFF2-40B4-BE49-F238E27FC236}">
                  <a16:creationId xmlns:a16="http://schemas.microsoft.com/office/drawing/2014/main" id="{A45C6440-D780-844E-88A7-4698555730FA}"/>
                </a:ext>
              </a:extLst>
            </p:cNvPr>
            <p:cNvPicPr>
              <a:picLocks noChangeAspect="1"/>
            </p:cNvPicPr>
            <p:nvPr/>
          </p:nvPicPr>
          <p:blipFill>
            <a:blip r:embed="rId5"/>
            <a:stretch>
              <a:fillRect/>
            </a:stretch>
          </p:blipFill>
          <p:spPr>
            <a:xfrm>
              <a:off x="7557261" y="4495344"/>
              <a:ext cx="1828800" cy="1269618"/>
            </a:xfrm>
            <a:prstGeom prst="rect">
              <a:avLst/>
            </a:prstGeom>
          </p:spPr>
        </p:pic>
        <p:cxnSp>
          <p:nvCxnSpPr>
            <p:cNvPr id="22" name="Straight Connector 21">
              <a:extLst>
                <a:ext uri="{FF2B5EF4-FFF2-40B4-BE49-F238E27FC236}">
                  <a16:creationId xmlns:a16="http://schemas.microsoft.com/office/drawing/2014/main" id="{6C1069B6-F6A9-684F-9A63-4EA4A77A439B}"/>
                </a:ext>
              </a:extLst>
            </p:cNvPr>
            <p:cNvCxnSpPr>
              <a:cxnSpLocks/>
            </p:cNvCxnSpPr>
            <p:nvPr/>
          </p:nvCxnSpPr>
          <p:spPr>
            <a:xfrm>
              <a:off x="3792549" y="2729945"/>
              <a:ext cx="3764712" cy="2051252"/>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4434BA-A9D0-2340-9D2D-6EEF2C78BFE2}"/>
                </a:ext>
              </a:extLst>
            </p:cNvPr>
            <p:cNvSpPr/>
            <p:nvPr/>
          </p:nvSpPr>
          <p:spPr>
            <a:xfrm>
              <a:off x="5621349" y="3682348"/>
              <a:ext cx="272661" cy="2171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0D141023-C174-6A40-8672-FA67FEB5B4D4}"/>
                </a:ext>
              </a:extLst>
            </p:cNvPr>
            <p:cNvSpPr/>
            <p:nvPr/>
          </p:nvSpPr>
          <p:spPr>
            <a:xfrm>
              <a:off x="2610250" y="2773557"/>
              <a:ext cx="5147526" cy="3780418"/>
            </a:xfrm>
            <a:custGeom>
              <a:avLst/>
              <a:gdLst>
                <a:gd name="connsiteX0" fmla="*/ 505978 w 5147526"/>
                <a:gd name="connsiteY0" fmla="*/ 0 h 3780418"/>
                <a:gd name="connsiteX1" fmla="*/ 3701 w 5147526"/>
                <a:gd name="connsiteY1" fmla="*/ 1159099 h 3780418"/>
                <a:gd name="connsiteX2" fmla="*/ 737797 w 5147526"/>
                <a:gd name="connsiteY2" fmla="*/ 1455313 h 3780418"/>
                <a:gd name="connsiteX3" fmla="*/ 737797 w 5147526"/>
                <a:gd name="connsiteY3" fmla="*/ 2215166 h 3780418"/>
                <a:gd name="connsiteX4" fmla="*/ 1626439 w 5147526"/>
                <a:gd name="connsiteY4" fmla="*/ 2794715 h 3780418"/>
                <a:gd name="connsiteX5" fmla="*/ 1768107 w 5147526"/>
                <a:gd name="connsiteY5" fmla="*/ 3606084 h 3780418"/>
                <a:gd name="connsiteX6" fmla="*/ 2618113 w 5147526"/>
                <a:gd name="connsiteY6" fmla="*/ 2408349 h 3780418"/>
                <a:gd name="connsiteX7" fmla="*/ 3171904 w 5147526"/>
                <a:gd name="connsiteY7" fmla="*/ 3773510 h 3780418"/>
                <a:gd name="connsiteX8" fmla="*/ 4949189 w 5147526"/>
                <a:gd name="connsiteY8" fmla="*/ 2936383 h 3780418"/>
                <a:gd name="connsiteX9" fmla="*/ 5026462 w 5147526"/>
                <a:gd name="connsiteY9" fmla="*/ 2897746 h 378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526" h="3780418">
                  <a:moveTo>
                    <a:pt x="505978" y="0"/>
                  </a:moveTo>
                  <a:cubicBezTo>
                    <a:pt x="235521" y="458273"/>
                    <a:pt x="-34935" y="916547"/>
                    <a:pt x="3701" y="1159099"/>
                  </a:cubicBezTo>
                  <a:cubicBezTo>
                    <a:pt x="42337" y="1401651"/>
                    <a:pt x="615448" y="1279302"/>
                    <a:pt x="737797" y="1455313"/>
                  </a:cubicBezTo>
                  <a:cubicBezTo>
                    <a:pt x="860146" y="1631324"/>
                    <a:pt x="589690" y="1991932"/>
                    <a:pt x="737797" y="2215166"/>
                  </a:cubicBezTo>
                  <a:cubicBezTo>
                    <a:pt x="885904" y="2438400"/>
                    <a:pt x="1454721" y="2562895"/>
                    <a:pt x="1626439" y="2794715"/>
                  </a:cubicBezTo>
                  <a:cubicBezTo>
                    <a:pt x="1798157" y="3026535"/>
                    <a:pt x="1602828" y="3670478"/>
                    <a:pt x="1768107" y="3606084"/>
                  </a:cubicBezTo>
                  <a:cubicBezTo>
                    <a:pt x="1933386" y="3541690"/>
                    <a:pt x="2384147" y="2380445"/>
                    <a:pt x="2618113" y="2408349"/>
                  </a:cubicBezTo>
                  <a:cubicBezTo>
                    <a:pt x="2852079" y="2436253"/>
                    <a:pt x="2783391" y="3685504"/>
                    <a:pt x="3171904" y="3773510"/>
                  </a:cubicBezTo>
                  <a:cubicBezTo>
                    <a:pt x="3560417" y="3861516"/>
                    <a:pt x="4640096" y="3082344"/>
                    <a:pt x="4949189" y="2936383"/>
                  </a:cubicBezTo>
                  <a:cubicBezTo>
                    <a:pt x="5258282" y="2790422"/>
                    <a:pt x="5142372" y="2844084"/>
                    <a:pt x="5026462" y="2897746"/>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9" name="Oval 28">
              <a:extLst>
                <a:ext uri="{FF2B5EF4-FFF2-40B4-BE49-F238E27FC236}">
                  <a16:creationId xmlns:a16="http://schemas.microsoft.com/office/drawing/2014/main" id="{7BCEB99B-EF90-5442-B776-D88CA6617068}"/>
                </a:ext>
              </a:extLst>
            </p:cNvPr>
            <p:cNvSpPr/>
            <p:nvPr/>
          </p:nvSpPr>
          <p:spPr>
            <a:xfrm>
              <a:off x="3436085" y="5015502"/>
              <a:ext cx="315713" cy="25757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493B659-A24F-F940-B6BB-1971FD51E789}"/>
                </a:ext>
              </a:extLst>
            </p:cNvPr>
            <p:cNvSpPr txBox="1"/>
            <p:nvPr/>
          </p:nvSpPr>
          <p:spPr>
            <a:xfrm>
              <a:off x="4077134" y="2526846"/>
              <a:ext cx="401249" cy="369332"/>
            </a:xfrm>
            <a:prstGeom prst="rect">
              <a:avLst/>
            </a:prstGeom>
            <a:noFill/>
          </p:spPr>
          <p:txBody>
            <a:bodyPr wrap="square" rtlCol="0">
              <a:spAutoFit/>
            </a:bodyPr>
            <a:lstStyle/>
            <a:p>
              <a:r>
                <a:rPr lang="en-US" dirty="0"/>
                <a:t>z1</a:t>
              </a:r>
            </a:p>
          </p:txBody>
        </p:sp>
        <p:sp>
          <p:nvSpPr>
            <p:cNvPr id="33" name="TextBox 32">
              <a:extLst>
                <a:ext uri="{FF2B5EF4-FFF2-40B4-BE49-F238E27FC236}">
                  <a16:creationId xmlns:a16="http://schemas.microsoft.com/office/drawing/2014/main" id="{93D76EB6-9BF1-4548-A81E-72940C9C395E}"/>
                </a:ext>
              </a:extLst>
            </p:cNvPr>
            <p:cNvSpPr txBox="1"/>
            <p:nvPr/>
          </p:nvSpPr>
          <p:spPr>
            <a:xfrm>
              <a:off x="7557261" y="4228011"/>
              <a:ext cx="406002" cy="369332"/>
            </a:xfrm>
            <a:prstGeom prst="rect">
              <a:avLst/>
            </a:prstGeom>
            <a:noFill/>
          </p:spPr>
          <p:txBody>
            <a:bodyPr wrap="square" rtlCol="0">
              <a:spAutoFit/>
            </a:bodyPr>
            <a:lstStyle/>
            <a:p>
              <a:r>
                <a:rPr lang="en-US" dirty="0"/>
                <a:t>z2</a:t>
              </a:r>
            </a:p>
          </p:txBody>
        </p:sp>
        <p:sp>
          <p:nvSpPr>
            <p:cNvPr id="3" name="TextBox 2">
              <a:extLst>
                <a:ext uri="{FF2B5EF4-FFF2-40B4-BE49-F238E27FC236}">
                  <a16:creationId xmlns:a16="http://schemas.microsoft.com/office/drawing/2014/main" id="{A303C84A-F120-B944-BFF6-7BB5325738C7}"/>
                </a:ext>
              </a:extLst>
            </p:cNvPr>
            <p:cNvSpPr txBox="1"/>
            <p:nvPr/>
          </p:nvSpPr>
          <p:spPr>
            <a:xfrm>
              <a:off x="5894010" y="2042281"/>
              <a:ext cx="2351314" cy="369332"/>
            </a:xfrm>
            <a:prstGeom prst="rect">
              <a:avLst/>
            </a:prstGeom>
            <a:noFill/>
          </p:spPr>
          <p:txBody>
            <a:bodyPr wrap="square" rtlCol="0">
              <a:spAutoFit/>
            </a:bodyPr>
            <a:lstStyle/>
            <a:p>
              <a:r>
                <a:rPr lang="en-US" dirty="0"/>
                <a:t>Targeted Gray color Cat</a:t>
              </a:r>
            </a:p>
          </p:txBody>
        </p:sp>
        <p:sp>
          <p:nvSpPr>
            <p:cNvPr id="15" name="TextBox 14">
              <a:extLst>
                <a:ext uri="{FF2B5EF4-FFF2-40B4-BE49-F238E27FC236}">
                  <a16:creationId xmlns:a16="http://schemas.microsoft.com/office/drawing/2014/main" id="{333F880F-9CA0-2546-BB9E-A13EC94451D3}"/>
                </a:ext>
              </a:extLst>
            </p:cNvPr>
            <p:cNvSpPr txBox="1"/>
            <p:nvPr/>
          </p:nvSpPr>
          <p:spPr>
            <a:xfrm>
              <a:off x="7790279" y="3811411"/>
              <a:ext cx="2351314" cy="369332"/>
            </a:xfrm>
            <a:prstGeom prst="rect">
              <a:avLst/>
            </a:prstGeom>
            <a:noFill/>
          </p:spPr>
          <p:txBody>
            <a:bodyPr wrap="square" rtlCol="0">
              <a:spAutoFit/>
            </a:bodyPr>
            <a:lstStyle/>
            <a:p>
              <a:r>
                <a:rPr lang="en-US" dirty="0"/>
                <a:t>Black Cat</a:t>
              </a:r>
            </a:p>
          </p:txBody>
        </p:sp>
        <p:sp>
          <p:nvSpPr>
            <p:cNvPr id="16" name="TextBox 15">
              <a:extLst>
                <a:ext uri="{FF2B5EF4-FFF2-40B4-BE49-F238E27FC236}">
                  <a16:creationId xmlns:a16="http://schemas.microsoft.com/office/drawing/2014/main" id="{40952D4B-5E65-494A-9B0C-99A6C7E44876}"/>
                </a:ext>
              </a:extLst>
            </p:cNvPr>
            <p:cNvSpPr txBox="1"/>
            <p:nvPr/>
          </p:nvSpPr>
          <p:spPr>
            <a:xfrm>
              <a:off x="2634259" y="1202132"/>
              <a:ext cx="2351314" cy="369332"/>
            </a:xfrm>
            <a:prstGeom prst="rect">
              <a:avLst/>
            </a:prstGeom>
            <a:noFill/>
          </p:spPr>
          <p:txBody>
            <a:bodyPr wrap="square" rtlCol="0">
              <a:spAutoFit/>
            </a:bodyPr>
            <a:lstStyle/>
            <a:p>
              <a:r>
                <a:rPr lang="en-US" dirty="0"/>
                <a:t>Light Color Cat</a:t>
              </a:r>
            </a:p>
          </p:txBody>
        </p:sp>
        <p:sp>
          <p:nvSpPr>
            <p:cNvPr id="17" name="TextBox 16">
              <a:extLst>
                <a:ext uri="{FF2B5EF4-FFF2-40B4-BE49-F238E27FC236}">
                  <a16:creationId xmlns:a16="http://schemas.microsoft.com/office/drawing/2014/main" id="{4F3CA03C-7FDE-E946-A7E1-D44984DBA335}"/>
                </a:ext>
              </a:extLst>
            </p:cNvPr>
            <p:cNvSpPr txBox="1"/>
            <p:nvPr/>
          </p:nvSpPr>
          <p:spPr>
            <a:xfrm>
              <a:off x="1630282" y="4663766"/>
              <a:ext cx="2351314" cy="369332"/>
            </a:xfrm>
            <a:prstGeom prst="rect">
              <a:avLst/>
            </a:prstGeom>
            <a:noFill/>
          </p:spPr>
          <p:txBody>
            <a:bodyPr wrap="square" rtlCol="0">
              <a:spAutoFit/>
            </a:bodyPr>
            <a:lstStyle/>
            <a:p>
              <a:r>
                <a:rPr lang="en-US" dirty="0"/>
                <a:t>Angry Dinosaur</a:t>
              </a:r>
            </a:p>
          </p:txBody>
        </p:sp>
      </p:grpSp>
      <p:sp>
        <p:nvSpPr>
          <p:cNvPr id="6" name="Rectangle 5">
            <a:extLst>
              <a:ext uri="{FF2B5EF4-FFF2-40B4-BE49-F238E27FC236}">
                <a16:creationId xmlns:a16="http://schemas.microsoft.com/office/drawing/2014/main" id="{3444D076-6B39-1448-8919-9207545275EA}"/>
              </a:ext>
            </a:extLst>
          </p:cNvPr>
          <p:cNvSpPr/>
          <p:nvPr/>
        </p:nvSpPr>
        <p:spPr>
          <a:xfrm>
            <a:off x="7973324" y="247299"/>
            <a:ext cx="4200172" cy="6186309"/>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Arial" panose="020B0604020202020204" pitchFamily="34" charset="0"/>
              </a:rPr>
              <a:t>The idea here is to choose the “perceptually” shortest distance.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 For example, using a latent variable z1 produces a brownish light colored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and a latent variable z2 produces a black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Since only color is being changed the ideal path is the blue line where the middle ground is a gray </a:t>
            </a:r>
            <a:r>
              <a:rPr lang="en-US" dirty="0" err="1">
                <a:solidFill>
                  <a:srgbClr val="000000"/>
                </a:solidFill>
                <a:latin typeface="Arial" panose="020B0604020202020204" pitchFamily="34" charset="0"/>
              </a:rPr>
              <a:t>palico</a:t>
            </a:r>
            <a:r>
              <a:rPr lang="en-US" dirty="0">
                <a:solidFill>
                  <a:srgbClr val="000000"/>
                </a:solidFill>
                <a:latin typeface="Arial" panose="020B0604020202020204" pitchFamily="34" charset="0"/>
              </a:rPr>
              <a:t> cat which is “perceptually” the shortest distance.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The longest distance “perceptually” is the dinosaur as it needs to change shape and color </a:t>
            </a:r>
          </a:p>
          <a:p>
            <a:pPr marL="285750" indent="-285750">
              <a:buFont typeface="Arial" panose="020B0604020202020204" pitchFamily="34" charset="0"/>
              <a:buChar char="•"/>
            </a:pP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a:solidFill>
                  <a:srgbClr val="000000"/>
                </a:solidFill>
                <a:latin typeface="Arial" panose="020B0604020202020204" pitchFamily="34" charset="0"/>
              </a:rPr>
              <a:t>The lower the PPL the better.  </a:t>
            </a:r>
            <a:endParaRPr lang="en-US" dirty="0">
              <a:solidFill>
                <a:srgbClr val="000000"/>
              </a:solidFill>
            </a:endParaRPr>
          </a:p>
          <a:p>
            <a:br>
              <a:rPr lang="en-US" dirty="0"/>
            </a:br>
            <a:br>
              <a:rPr lang="en-US" dirty="0"/>
            </a:br>
            <a:endParaRPr lang="en-US" dirty="0"/>
          </a:p>
        </p:txBody>
      </p:sp>
    </p:spTree>
    <p:extLst>
      <p:ext uri="{BB962C8B-B14F-4D97-AF65-F5344CB8AC3E}">
        <p14:creationId xmlns:p14="http://schemas.microsoft.com/office/powerpoint/2010/main" val="337268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15882B-1CD4-9C48-8278-8A405F23BBB6}"/>
              </a:ext>
            </a:extLst>
          </p:cNvPr>
          <p:cNvSpPr txBox="1"/>
          <p:nvPr/>
        </p:nvSpPr>
        <p:spPr>
          <a:xfrm>
            <a:off x="174784" y="202613"/>
            <a:ext cx="4952387" cy="646331"/>
          </a:xfrm>
          <a:prstGeom prst="rect">
            <a:avLst/>
          </a:prstGeom>
          <a:noFill/>
        </p:spPr>
        <p:txBody>
          <a:bodyPr wrap="square" rtlCol="0">
            <a:spAutoFit/>
          </a:bodyPr>
          <a:lstStyle/>
          <a:p>
            <a:r>
              <a:rPr lang="en-US" sz="3600" dirty="0">
                <a:highlight>
                  <a:srgbClr val="00FFFF"/>
                </a:highlight>
              </a:rPr>
              <a:t>Style Gan Improvement</a:t>
            </a:r>
          </a:p>
        </p:txBody>
      </p:sp>
      <p:sp>
        <p:nvSpPr>
          <p:cNvPr id="5" name="Rectangle 4">
            <a:extLst>
              <a:ext uri="{FF2B5EF4-FFF2-40B4-BE49-F238E27FC236}">
                <a16:creationId xmlns:a16="http://schemas.microsoft.com/office/drawing/2014/main" id="{C731181C-3F90-A547-8DF4-71BC5F4D213F}"/>
              </a:ext>
            </a:extLst>
          </p:cNvPr>
          <p:cNvSpPr/>
          <p:nvPr/>
        </p:nvSpPr>
        <p:spPr>
          <a:xfrm>
            <a:off x="4742688" y="1110994"/>
            <a:ext cx="7449312" cy="3139321"/>
          </a:xfrm>
          <a:prstGeom prst="rect">
            <a:avLst/>
          </a:prstGeom>
        </p:spPr>
        <p:txBody>
          <a:bodyPr wrap="square">
            <a:spAutoFit/>
          </a:bodyPr>
          <a:lstStyle/>
          <a:p>
            <a:pPr marL="285750" indent="-285750">
              <a:buFont typeface="Arial" panose="020B0604020202020204" pitchFamily="34" charset="0"/>
              <a:buChar char="•"/>
            </a:pPr>
            <a:r>
              <a:rPr lang="en-US" dirty="0"/>
              <a:t>Use Progressive Growing to gradually increase the resolution.</a:t>
            </a:r>
          </a:p>
          <a:p>
            <a:pPr marL="742950" lvl="1" indent="-285750">
              <a:buFont typeface="Arial" panose="020B0604020202020204" pitchFamily="34" charset="0"/>
              <a:buChar char="•"/>
            </a:pPr>
            <a:r>
              <a:rPr lang="en-US" dirty="0"/>
              <a:t>Synthesis network g</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Generate images from fixed value tensor, not generating images from stochastically generated latent variables as in conventional GANs.</a:t>
            </a:r>
          </a:p>
          <a:p>
            <a:pPr marL="742950" lvl="1" indent="-285750">
              <a:buFont typeface="Arial" panose="020B0604020202020204" pitchFamily="34" charset="0"/>
              <a:buChar char="•"/>
            </a:pPr>
            <a:r>
              <a:rPr lang="en-US" dirty="0" err="1"/>
              <a:t>StyleGAN</a:t>
            </a:r>
            <a:r>
              <a:rPr lang="en-US" dirty="0"/>
              <a:t> generates image from fixed 4x4x512 tensor.</a:t>
            </a:r>
          </a:p>
          <a:p>
            <a:pPr marL="742950" lvl="1" indent="-285750">
              <a:buFont typeface="Arial" panose="020B0604020202020204" pitchFamily="34" charset="0"/>
              <a:buChar char="•"/>
            </a:pPr>
            <a:r>
              <a:rPr lang="en-US" dirty="0"/>
              <a:t> And stochastic latent variables are used as style vectors in </a:t>
            </a:r>
            <a:r>
              <a:rPr lang="en-US" dirty="0" err="1"/>
              <a:t>StyleGAN</a:t>
            </a:r>
            <a:r>
              <a:rPr lang="en-US" dirty="0"/>
              <a: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stochastically generated latent variables are used as style vectors through Adaptive instance normalization at each resolution after nonlinearly transformed by an 8-layer neural network.</a:t>
            </a:r>
          </a:p>
        </p:txBody>
      </p:sp>
      <p:pic>
        <p:nvPicPr>
          <p:cNvPr id="3" name="Picture 2" descr="A close up of a device&#10;&#10;Description automatically generated">
            <a:extLst>
              <a:ext uri="{FF2B5EF4-FFF2-40B4-BE49-F238E27FC236}">
                <a16:creationId xmlns:a16="http://schemas.microsoft.com/office/drawing/2014/main" id="{57775A68-3F15-D141-9DB0-BA228D390753}"/>
              </a:ext>
            </a:extLst>
          </p:cNvPr>
          <p:cNvPicPr>
            <a:picLocks noChangeAspect="1"/>
          </p:cNvPicPr>
          <p:nvPr/>
        </p:nvPicPr>
        <p:blipFill>
          <a:blip r:embed="rId2"/>
          <a:stretch>
            <a:fillRect/>
          </a:stretch>
        </p:blipFill>
        <p:spPr>
          <a:xfrm>
            <a:off x="174784" y="869692"/>
            <a:ext cx="4567904" cy="5769289"/>
          </a:xfrm>
          <a:prstGeom prst="rect">
            <a:avLst/>
          </a:prstGeom>
        </p:spPr>
      </p:pic>
    </p:spTree>
    <p:extLst>
      <p:ext uri="{BB962C8B-B14F-4D97-AF65-F5344CB8AC3E}">
        <p14:creationId xmlns:p14="http://schemas.microsoft.com/office/powerpoint/2010/main" val="60302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86422-0C93-D643-A0A5-3546DC68A405}"/>
              </a:ext>
            </a:extLst>
          </p:cNvPr>
          <p:cNvSpPr txBox="1"/>
          <p:nvPr/>
        </p:nvSpPr>
        <p:spPr>
          <a:xfrm>
            <a:off x="104409" y="254818"/>
            <a:ext cx="4675031" cy="646331"/>
          </a:xfrm>
          <a:prstGeom prst="rect">
            <a:avLst/>
          </a:prstGeom>
          <a:noFill/>
        </p:spPr>
        <p:txBody>
          <a:bodyPr wrap="square" rtlCol="0">
            <a:spAutoFit/>
          </a:bodyPr>
          <a:lstStyle/>
          <a:p>
            <a:r>
              <a:rPr lang="en-US" sz="3600" dirty="0">
                <a:highlight>
                  <a:srgbClr val="00FFFF"/>
                </a:highlight>
              </a:rPr>
              <a:t>Style GAN- Anime Faces</a:t>
            </a:r>
          </a:p>
        </p:txBody>
      </p:sp>
      <p:pic>
        <p:nvPicPr>
          <p:cNvPr id="10" name="Picture 9" descr="A picture containing doll, toy, food, posing&#10;&#10;Description automatically generated">
            <a:extLst>
              <a:ext uri="{FF2B5EF4-FFF2-40B4-BE49-F238E27FC236}">
                <a16:creationId xmlns:a16="http://schemas.microsoft.com/office/drawing/2014/main" id="{2564F6F3-AAF0-374C-BEC7-045519409DFA}"/>
              </a:ext>
            </a:extLst>
          </p:cNvPr>
          <p:cNvPicPr>
            <a:picLocks noChangeAspect="1"/>
          </p:cNvPicPr>
          <p:nvPr/>
        </p:nvPicPr>
        <p:blipFill>
          <a:blip r:embed="rId4"/>
          <a:stretch>
            <a:fillRect/>
          </a:stretch>
        </p:blipFill>
        <p:spPr>
          <a:xfrm>
            <a:off x="5410564" y="458018"/>
            <a:ext cx="6710519" cy="3834582"/>
          </a:xfrm>
          <a:prstGeom prst="rect">
            <a:avLst/>
          </a:prstGeom>
        </p:spPr>
      </p:pic>
      <p:sp>
        <p:nvSpPr>
          <p:cNvPr id="11" name="TextBox 10">
            <a:extLst>
              <a:ext uri="{FF2B5EF4-FFF2-40B4-BE49-F238E27FC236}">
                <a16:creationId xmlns:a16="http://schemas.microsoft.com/office/drawing/2014/main" id="{F90741A5-F708-6D42-AB04-1044EE632663}"/>
              </a:ext>
            </a:extLst>
          </p:cNvPr>
          <p:cNvSpPr txBox="1"/>
          <p:nvPr/>
        </p:nvSpPr>
        <p:spPr>
          <a:xfrm>
            <a:off x="5601066" y="4536936"/>
            <a:ext cx="6486525" cy="1754326"/>
          </a:xfrm>
          <a:prstGeom prst="rect">
            <a:avLst/>
          </a:prstGeom>
          <a:noFill/>
        </p:spPr>
        <p:txBody>
          <a:bodyPr wrap="square" rtlCol="0">
            <a:spAutoFit/>
          </a:bodyPr>
          <a:lstStyle/>
          <a:p>
            <a:r>
              <a:rPr lang="en-US" dirty="0">
                <a:highlight>
                  <a:srgbClr val="FFFF00"/>
                </a:highlight>
              </a:rPr>
              <a:t>Anime Faces</a:t>
            </a:r>
          </a:p>
          <a:p>
            <a:pPr marL="285750" indent="-285750">
              <a:buFont typeface="Arial" panose="020B0604020202020204" pitchFamily="34" charset="0"/>
              <a:buChar char="•"/>
            </a:pPr>
            <a:r>
              <a:rPr lang="en-US" dirty="0"/>
              <a:t>Started with 85000 images</a:t>
            </a:r>
          </a:p>
          <a:p>
            <a:pPr marL="285750" indent="-285750">
              <a:buFont typeface="Arial" panose="020B0604020202020204" pitchFamily="34" charset="0"/>
              <a:buChar char="•"/>
            </a:pPr>
            <a:r>
              <a:rPr lang="en-US" dirty="0"/>
              <a:t>512 x 512 dimension using </a:t>
            </a:r>
            <a:r>
              <a:rPr lang="en-US" dirty="0" err="1"/>
              <a:t>tfrecords</a:t>
            </a:r>
            <a:endParaRPr lang="en-US" dirty="0"/>
          </a:p>
          <a:p>
            <a:pPr marL="285750" indent="-285750">
              <a:buFont typeface="Arial" panose="020B0604020202020204" pitchFamily="34" charset="0"/>
              <a:buChar char="•"/>
            </a:pPr>
            <a:r>
              <a:rPr lang="en-US" dirty="0"/>
              <a:t>LR was 0.003</a:t>
            </a:r>
          </a:p>
          <a:p>
            <a:pPr marL="285750" indent="-285750">
              <a:buFont typeface="Arial" panose="020B0604020202020204" pitchFamily="34" charset="0"/>
              <a:buChar char="•"/>
            </a:pPr>
            <a:r>
              <a:rPr lang="en-US" dirty="0"/>
              <a:t>Minibatch repeat was set to 5</a:t>
            </a:r>
          </a:p>
          <a:p>
            <a:pPr marL="285750" indent="-285750">
              <a:buFont typeface="Arial" panose="020B0604020202020204" pitchFamily="34" charset="0"/>
              <a:buChar char="•"/>
            </a:pPr>
            <a:r>
              <a:rPr lang="en-US" dirty="0"/>
              <a:t>Trained for 7 days</a:t>
            </a:r>
          </a:p>
        </p:txBody>
      </p:sp>
      <p:pic>
        <p:nvPicPr>
          <p:cNvPr id="12" name="random_grid_404_1583331166175515" descr="random_grid_404_1583331166175515">
            <a:hlinkClick r:id="" action="ppaction://media"/>
            <a:extLst>
              <a:ext uri="{FF2B5EF4-FFF2-40B4-BE49-F238E27FC236}">
                <a16:creationId xmlns:a16="http://schemas.microsoft.com/office/drawing/2014/main" id="{45D3455F-0179-5743-878F-435811E25E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409" y="1130299"/>
            <a:ext cx="5160963" cy="5160963"/>
          </a:xfrm>
          <a:prstGeom prst="rect">
            <a:avLst/>
          </a:prstGeom>
        </p:spPr>
      </p:pic>
    </p:spTree>
    <p:extLst>
      <p:ext uri="{BB962C8B-B14F-4D97-AF65-F5344CB8AC3E}">
        <p14:creationId xmlns:p14="http://schemas.microsoft.com/office/powerpoint/2010/main" val="247735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5ED0A6-0795-9348-94EE-B26DC31DCF88}"/>
              </a:ext>
            </a:extLst>
          </p:cNvPr>
          <p:cNvSpPr txBox="1"/>
          <p:nvPr/>
        </p:nvSpPr>
        <p:spPr>
          <a:xfrm>
            <a:off x="0" y="0"/>
            <a:ext cx="5060478" cy="646331"/>
          </a:xfrm>
          <a:prstGeom prst="rect">
            <a:avLst/>
          </a:prstGeom>
          <a:noFill/>
        </p:spPr>
        <p:txBody>
          <a:bodyPr wrap="square" rtlCol="0">
            <a:spAutoFit/>
          </a:bodyPr>
          <a:lstStyle/>
          <a:p>
            <a:r>
              <a:rPr lang="en-US" sz="3600" dirty="0">
                <a:highlight>
                  <a:srgbClr val="00FFFF"/>
                </a:highlight>
              </a:rPr>
              <a:t>Style GAN- MHXX Armor</a:t>
            </a:r>
          </a:p>
        </p:txBody>
      </p:sp>
      <p:sp>
        <p:nvSpPr>
          <p:cNvPr id="5" name="TextBox 4">
            <a:extLst>
              <a:ext uri="{FF2B5EF4-FFF2-40B4-BE49-F238E27FC236}">
                <a16:creationId xmlns:a16="http://schemas.microsoft.com/office/drawing/2014/main" id="{D8A1092C-1FDE-CA4C-9C9B-61B0CC3E8BB4}"/>
              </a:ext>
            </a:extLst>
          </p:cNvPr>
          <p:cNvSpPr txBox="1"/>
          <p:nvPr/>
        </p:nvSpPr>
        <p:spPr>
          <a:xfrm>
            <a:off x="279912" y="737704"/>
            <a:ext cx="5313986" cy="369332"/>
          </a:xfrm>
          <a:prstGeom prst="rect">
            <a:avLst/>
          </a:prstGeom>
          <a:noFill/>
        </p:spPr>
        <p:txBody>
          <a:bodyPr wrap="square" rtlCol="0">
            <a:spAutoFit/>
          </a:bodyPr>
          <a:lstStyle/>
          <a:p>
            <a:r>
              <a:rPr lang="en-US" dirty="0"/>
              <a:t>Hoping it was as easy here’s 2 days of training</a:t>
            </a:r>
          </a:p>
        </p:txBody>
      </p:sp>
      <p:sp>
        <p:nvSpPr>
          <p:cNvPr id="6" name="TextBox 5">
            <a:extLst>
              <a:ext uri="{FF2B5EF4-FFF2-40B4-BE49-F238E27FC236}">
                <a16:creationId xmlns:a16="http://schemas.microsoft.com/office/drawing/2014/main" id="{1E5E7EDD-CAFC-5742-9965-6D7AA7F811FC}"/>
              </a:ext>
            </a:extLst>
          </p:cNvPr>
          <p:cNvSpPr txBox="1"/>
          <p:nvPr/>
        </p:nvSpPr>
        <p:spPr>
          <a:xfrm>
            <a:off x="5962651" y="700708"/>
            <a:ext cx="4705348" cy="369332"/>
          </a:xfrm>
          <a:prstGeom prst="rect">
            <a:avLst/>
          </a:prstGeom>
          <a:noFill/>
        </p:spPr>
        <p:txBody>
          <a:bodyPr wrap="square" rtlCol="0">
            <a:spAutoFit/>
          </a:bodyPr>
          <a:lstStyle/>
          <a:p>
            <a:r>
              <a:rPr lang="en-US" dirty="0"/>
              <a:t>Mode Collapse at 4 days of training </a:t>
            </a:r>
          </a:p>
        </p:txBody>
      </p:sp>
      <p:pic>
        <p:nvPicPr>
          <p:cNvPr id="8" name="Picture 7" descr="A display in a store&#10;&#10;Description automatically generated">
            <a:extLst>
              <a:ext uri="{FF2B5EF4-FFF2-40B4-BE49-F238E27FC236}">
                <a16:creationId xmlns:a16="http://schemas.microsoft.com/office/drawing/2014/main" id="{C05B560B-6640-C54E-A8B1-DB5863730466}"/>
              </a:ext>
            </a:extLst>
          </p:cNvPr>
          <p:cNvPicPr>
            <a:picLocks noChangeAspect="1"/>
          </p:cNvPicPr>
          <p:nvPr/>
        </p:nvPicPr>
        <p:blipFill>
          <a:blip r:embed="rId3"/>
          <a:stretch>
            <a:fillRect/>
          </a:stretch>
        </p:blipFill>
        <p:spPr>
          <a:xfrm>
            <a:off x="0" y="995836"/>
            <a:ext cx="6027115" cy="3444066"/>
          </a:xfrm>
          <a:prstGeom prst="rect">
            <a:avLst/>
          </a:prstGeom>
        </p:spPr>
      </p:pic>
      <p:pic>
        <p:nvPicPr>
          <p:cNvPr id="10" name="Picture 9" descr="A picture containing building, flower, standing, bunch&#10;&#10;Description automatically generated">
            <a:extLst>
              <a:ext uri="{FF2B5EF4-FFF2-40B4-BE49-F238E27FC236}">
                <a16:creationId xmlns:a16="http://schemas.microsoft.com/office/drawing/2014/main" id="{A78884AA-E6C5-2946-8E00-E53D822DB8F7}"/>
              </a:ext>
            </a:extLst>
          </p:cNvPr>
          <p:cNvPicPr>
            <a:picLocks noChangeAspect="1"/>
          </p:cNvPicPr>
          <p:nvPr/>
        </p:nvPicPr>
        <p:blipFill>
          <a:blip r:embed="rId4"/>
          <a:stretch>
            <a:fillRect/>
          </a:stretch>
        </p:blipFill>
        <p:spPr>
          <a:xfrm>
            <a:off x="6096000" y="999672"/>
            <a:ext cx="6096000" cy="3483428"/>
          </a:xfrm>
          <a:prstGeom prst="rect">
            <a:avLst/>
          </a:prstGeom>
        </p:spPr>
      </p:pic>
      <p:sp>
        <p:nvSpPr>
          <p:cNvPr id="11" name="TextBox 10">
            <a:extLst>
              <a:ext uri="{FF2B5EF4-FFF2-40B4-BE49-F238E27FC236}">
                <a16:creationId xmlns:a16="http://schemas.microsoft.com/office/drawing/2014/main" id="{1FA9895B-7487-314F-8816-B679FD9B6C41}"/>
              </a:ext>
            </a:extLst>
          </p:cNvPr>
          <p:cNvSpPr txBox="1"/>
          <p:nvPr/>
        </p:nvSpPr>
        <p:spPr>
          <a:xfrm>
            <a:off x="152183" y="4528802"/>
            <a:ext cx="11620935" cy="2585323"/>
          </a:xfrm>
          <a:prstGeom prst="rect">
            <a:avLst/>
          </a:prstGeom>
          <a:noFill/>
        </p:spPr>
        <p:txBody>
          <a:bodyPr wrap="square" rtlCol="0">
            <a:spAutoFit/>
          </a:bodyPr>
          <a:lstStyle/>
          <a:p>
            <a:r>
              <a:rPr lang="en-US" dirty="0">
                <a:highlight>
                  <a:srgbClr val="FFFF00"/>
                </a:highlight>
              </a:rPr>
              <a:t>What is mode collapse </a:t>
            </a:r>
          </a:p>
          <a:p>
            <a:pPr marL="285750" indent="-285750">
              <a:buFont typeface="Arial" panose="020B0604020202020204" pitchFamily="34" charset="0"/>
              <a:buChar char="•"/>
            </a:pPr>
            <a:r>
              <a:rPr lang="en-US" dirty="0"/>
              <a:t>Mode collapse when generator only capable of generating one or a small subset of different outcomes, or modes. Like our exploding blurred armor on the right at 4 days of training </a:t>
            </a:r>
          </a:p>
          <a:p>
            <a:pPr marL="285750" indent="-285750">
              <a:buFont typeface="Arial" panose="020B0604020202020204" pitchFamily="34" charset="0"/>
              <a:buChar char="•"/>
            </a:pPr>
            <a:endParaRPr lang="en-US" dirty="0"/>
          </a:p>
          <a:p>
            <a:r>
              <a:rPr lang="en-US" dirty="0">
                <a:highlight>
                  <a:srgbClr val="FFFF00"/>
                </a:highlight>
              </a:rPr>
              <a:t>Possible reasons for mode collapse </a:t>
            </a:r>
          </a:p>
          <a:p>
            <a:pPr marL="285750" indent="-285750">
              <a:buFont typeface="Arial" panose="020B0604020202020204" pitchFamily="34" charset="0"/>
              <a:buChar char="•"/>
            </a:pPr>
            <a:r>
              <a:rPr lang="en-US" dirty="0"/>
              <a:t>Not enough data vs our face dataset. Only 19437 we might be overfitting the data with augmentation</a:t>
            </a:r>
          </a:p>
          <a:p>
            <a:pPr marL="285750" indent="-285750">
              <a:buFont typeface="Arial" panose="020B0604020202020204" pitchFamily="34" charset="0"/>
              <a:buChar char="•"/>
            </a:pPr>
            <a:r>
              <a:rPr lang="en-US" dirty="0"/>
              <a:t>Generator has collapsed to a single point believing what it is drawing is real, then discriminator learns from that single point ang gradient descent unable to separate identical outputs </a:t>
            </a:r>
          </a:p>
          <a:p>
            <a:endParaRPr lang="en-US" dirty="0"/>
          </a:p>
        </p:txBody>
      </p:sp>
    </p:spTree>
    <p:extLst>
      <p:ext uri="{BB962C8B-B14F-4D97-AF65-F5344CB8AC3E}">
        <p14:creationId xmlns:p14="http://schemas.microsoft.com/office/powerpoint/2010/main" val="1501430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1695A8-001A-DF43-9E8B-7C56EB4365F0}"/>
              </a:ext>
            </a:extLst>
          </p:cNvPr>
          <p:cNvSpPr txBox="1"/>
          <p:nvPr/>
        </p:nvSpPr>
        <p:spPr>
          <a:xfrm>
            <a:off x="142817" y="217791"/>
            <a:ext cx="7009097" cy="646331"/>
          </a:xfrm>
          <a:prstGeom prst="rect">
            <a:avLst/>
          </a:prstGeom>
          <a:noFill/>
        </p:spPr>
        <p:txBody>
          <a:bodyPr wrap="square" rtlCol="0">
            <a:spAutoFit/>
          </a:bodyPr>
          <a:lstStyle/>
          <a:p>
            <a:r>
              <a:rPr lang="en-US" sz="3600" dirty="0">
                <a:highlight>
                  <a:srgbClr val="00FFFF"/>
                </a:highlight>
              </a:rPr>
              <a:t>Transfer Learning using anime faces</a:t>
            </a:r>
          </a:p>
        </p:txBody>
      </p:sp>
      <p:sp>
        <p:nvSpPr>
          <p:cNvPr id="5" name="TextBox 4">
            <a:extLst>
              <a:ext uri="{FF2B5EF4-FFF2-40B4-BE49-F238E27FC236}">
                <a16:creationId xmlns:a16="http://schemas.microsoft.com/office/drawing/2014/main" id="{AAA4F7D6-278B-E341-A55E-9CFCDF808C46}"/>
              </a:ext>
            </a:extLst>
          </p:cNvPr>
          <p:cNvSpPr txBox="1"/>
          <p:nvPr/>
        </p:nvSpPr>
        <p:spPr>
          <a:xfrm>
            <a:off x="77758" y="991122"/>
            <a:ext cx="2717800" cy="369332"/>
          </a:xfrm>
          <a:prstGeom prst="rect">
            <a:avLst/>
          </a:prstGeom>
          <a:noFill/>
        </p:spPr>
        <p:txBody>
          <a:bodyPr wrap="square" rtlCol="0">
            <a:spAutoFit/>
          </a:bodyPr>
          <a:lstStyle/>
          <a:p>
            <a:r>
              <a:rPr lang="en-US" dirty="0"/>
              <a:t>Hyperparameter changes</a:t>
            </a:r>
          </a:p>
        </p:txBody>
      </p:sp>
      <p:sp>
        <p:nvSpPr>
          <p:cNvPr id="6" name="TextBox 5">
            <a:extLst>
              <a:ext uri="{FF2B5EF4-FFF2-40B4-BE49-F238E27FC236}">
                <a16:creationId xmlns:a16="http://schemas.microsoft.com/office/drawing/2014/main" id="{77B65B71-E632-F842-9C1A-B87F58E06589}"/>
              </a:ext>
            </a:extLst>
          </p:cNvPr>
          <p:cNvSpPr txBox="1"/>
          <p:nvPr/>
        </p:nvSpPr>
        <p:spPr>
          <a:xfrm>
            <a:off x="77758" y="4242306"/>
            <a:ext cx="4521200" cy="2308324"/>
          </a:xfrm>
          <a:prstGeom prst="rect">
            <a:avLst/>
          </a:prstGeom>
          <a:noFill/>
        </p:spPr>
        <p:txBody>
          <a:bodyPr wrap="square" rtlCol="0">
            <a:spAutoFit/>
          </a:bodyPr>
          <a:lstStyle/>
          <a:p>
            <a:r>
              <a:rPr lang="en-US" dirty="0"/>
              <a:t>Transfer Learning  take a model trained on a large dataset and </a:t>
            </a:r>
            <a:r>
              <a:rPr lang="en-US" b="1" dirty="0"/>
              <a:t>transfer</a:t>
            </a:r>
            <a:r>
              <a:rPr lang="en-US" dirty="0"/>
              <a:t> its knowledge to a smaller dataset.</a:t>
            </a:r>
          </a:p>
          <a:p>
            <a:endParaRPr lang="en-US" dirty="0"/>
          </a:p>
          <a:p>
            <a:pPr marL="285750" indent="-285750">
              <a:buFont typeface="Arial" panose="020B0604020202020204" pitchFamily="34" charset="0"/>
              <a:buChar char="•"/>
            </a:pPr>
            <a:r>
              <a:rPr lang="en-US" dirty="0"/>
              <a:t>Set </a:t>
            </a:r>
            <a:r>
              <a:rPr lang="en-US" dirty="0" err="1"/>
              <a:t>resume_kimg</a:t>
            </a:r>
            <a:r>
              <a:rPr lang="en-US" dirty="0"/>
              <a:t> to the pickled face model at 7440</a:t>
            </a:r>
          </a:p>
          <a:p>
            <a:pPr marL="285750" indent="-285750">
              <a:buFont typeface="Arial" panose="020B0604020202020204" pitchFamily="34" charset="0"/>
              <a:buChar char="•"/>
            </a:pPr>
            <a:r>
              <a:rPr lang="en-US" dirty="0"/>
              <a:t>This allows us to use the advantage that the anime face model had a bigger data set</a:t>
            </a:r>
          </a:p>
        </p:txBody>
      </p:sp>
      <p:pic>
        <p:nvPicPr>
          <p:cNvPr id="8" name="Picture 7" descr="A display in a store&#10;&#10;Description automatically generated">
            <a:extLst>
              <a:ext uri="{FF2B5EF4-FFF2-40B4-BE49-F238E27FC236}">
                <a16:creationId xmlns:a16="http://schemas.microsoft.com/office/drawing/2014/main" id="{43BC2245-7F08-D946-8590-CE0ED07A48B8}"/>
              </a:ext>
            </a:extLst>
          </p:cNvPr>
          <p:cNvPicPr>
            <a:picLocks noChangeAspect="1"/>
          </p:cNvPicPr>
          <p:nvPr/>
        </p:nvPicPr>
        <p:blipFill>
          <a:blip r:embed="rId2"/>
          <a:stretch>
            <a:fillRect/>
          </a:stretch>
        </p:blipFill>
        <p:spPr>
          <a:xfrm>
            <a:off x="4479926" y="1360454"/>
            <a:ext cx="7712074" cy="4406900"/>
          </a:xfrm>
          <a:prstGeom prst="rect">
            <a:avLst/>
          </a:prstGeom>
        </p:spPr>
      </p:pic>
      <p:sp>
        <p:nvSpPr>
          <p:cNvPr id="9" name="TextBox 8">
            <a:extLst>
              <a:ext uri="{FF2B5EF4-FFF2-40B4-BE49-F238E27FC236}">
                <a16:creationId xmlns:a16="http://schemas.microsoft.com/office/drawing/2014/main" id="{BEE13D43-F60C-344E-8F7D-C579F919B3B1}"/>
              </a:ext>
            </a:extLst>
          </p:cNvPr>
          <p:cNvSpPr txBox="1"/>
          <p:nvPr/>
        </p:nvSpPr>
        <p:spPr>
          <a:xfrm>
            <a:off x="4390996" y="1028961"/>
            <a:ext cx="6581804" cy="369332"/>
          </a:xfrm>
          <a:prstGeom prst="rect">
            <a:avLst/>
          </a:prstGeom>
          <a:noFill/>
        </p:spPr>
        <p:txBody>
          <a:bodyPr wrap="square" rtlCol="0">
            <a:spAutoFit/>
          </a:bodyPr>
          <a:lstStyle/>
          <a:p>
            <a:r>
              <a:rPr lang="en-US" dirty="0"/>
              <a:t>Transfer learning Results in 16 hours finally armor and face detail!</a:t>
            </a:r>
          </a:p>
        </p:txBody>
      </p:sp>
      <p:sp>
        <p:nvSpPr>
          <p:cNvPr id="10" name="TextBox 9">
            <a:extLst>
              <a:ext uri="{FF2B5EF4-FFF2-40B4-BE49-F238E27FC236}">
                <a16:creationId xmlns:a16="http://schemas.microsoft.com/office/drawing/2014/main" id="{99A09CFA-86F8-2E42-8E96-3FCD7FB887C4}"/>
              </a:ext>
            </a:extLst>
          </p:cNvPr>
          <p:cNvSpPr txBox="1"/>
          <p:nvPr/>
        </p:nvSpPr>
        <p:spPr>
          <a:xfrm>
            <a:off x="142817" y="1398293"/>
            <a:ext cx="393388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While learning rate is one of the more important thing to set in </a:t>
            </a:r>
            <a:r>
              <a:rPr lang="en-US" dirty="0" err="1"/>
              <a:t>Stylegan</a:t>
            </a:r>
            <a:r>
              <a:rPr lang="en-US" dirty="0"/>
              <a:t> 1 for some reason you can only set learning rate the same for D and G in </a:t>
            </a:r>
            <a:r>
              <a:rPr lang="en-US" dirty="0" err="1"/>
              <a:t>Stylegan</a:t>
            </a:r>
            <a:r>
              <a:rPr lang="en-US" dirty="0"/>
              <a:t> 2; decreased LR to 0.001</a:t>
            </a:r>
          </a:p>
          <a:p>
            <a:pPr marL="285750" indent="-285750">
              <a:buFont typeface="Arial" panose="020B0604020202020204" pitchFamily="34" charset="0"/>
              <a:buChar char="•"/>
            </a:pPr>
            <a:r>
              <a:rPr lang="en-US" dirty="0"/>
              <a:t> set minibatch repeat to 1 instead of 5. Perhaps having too many minibatches to give to discriminator caused the model to be unstable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50182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34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2AFB4E-9DBB-C14F-957C-E14B68E288AE}"/>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Armor Morphing we can choose a concept Art</a:t>
            </a:r>
            <a:r>
              <a:rPr lang="en-US" sz="2600" kern="1200" dirty="0">
                <a:solidFill>
                  <a:srgbClr val="FFFFFF"/>
                </a:solidFill>
                <a:highlight>
                  <a:srgbClr val="00FFFF"/>
                </a:highlight>
                <a:latin typeface="+mj-lt"/>
                <a:ea typeface="+mj-ea"/>
                <a:cs typeface="+mj-cs"/>
              </a:rPr>
              <a:t>!</a:t>
            </a:r>
          </a:p>
        </p:txBody>
      </p:sp>
      <p:pic>
        <p:nvPicPr>
          <p:cNvPr id="2" name="armor_morph" descr="armor_morph">
            <a:hlinkClick r:id="" action="ppaction://media"/>
            <a:extLst>
              <a:ext uri="{FF2B5EF4-FFF2-40B4-BE49-F238E27FC236}">
                <a16:creationId xmlns:a16="http://schemas.microsoft.com/office/drawing/2014/main" id="{B211214E-137F-8140-A9C9-8B5843CCA4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98848" y="275759"/>
            <a:ext cx="6306481" cy="6306481"/>
          </a:xfrm>
          <a:prstGeom prst="rect">
            <a:avLst/>
          </a:prstGeom>
        </p:spPr>
      </p:pic>
    </p:spTree>
    <p:extLst>
      <p:ext uri="{BB962C8B-B14F-4D97-AF65-F5344CB8AC3E}">
        <p14:creationId xmlns:p14="http://schemas.microsoft.com/office/powerpoint/2010/main" val="36902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a:extLst>
              <a:ext uri="{FF2B5EF4-FFF2-40B4-BE49-F238E27FC236}">
                <a16:creationId xmlns:a16="http://schemas.microsoft.com/office/drawing/2014/main" id="{5BCB3D3C-379B-7B46-B94E-A343174690E9}"/>
              </a:ext>
            </a:extLst>
          </p:cNvPr>
          <p:cNvSpPr/>
          <p:nvPr/>
        </p:nvSpPr>
        <p:spPr>
          <a:xfrm>
            <a:off x="7553461" y="3094149"/>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hoto, different, various, many&#10;&#10;Description automatically generated">
            <a:extLst>
              <a:ext uri="{FF2B5EF4-FFF2-40B4-BE49-F238E27FC236}">
                <a16:creationId xmlns:a16="http://schemas.microsoft.com/office/drawing/2014/main" id="{0D817243-D27A-544C-A213-04F1D52F8595}"/>
              </a:ext>
            </a:extLst>
          </p:cNvPr>
          <p:cNvPicPr>
            <a:picLocks noChangeAspect="1"/>
          </p:cNvPicPr>
          <p:nvPr/>
        </p:nvPicPr>
        <p:blipFill>
          <a:blip r:embed="rId2"/>
          <a:stretch>
            <a:fillRect/>
          </a:stretch>
        </p:blipFill>
        <p:spPr>
          <a:xfrm>
            <a:off x="643465" y="677333"/>
            <a:ext cx="2032001" cy="2032001"/>
          </a:xfrm>
          <a:prstGeom prst="rect">
            <a:avLst/>
          </a:prstGeom>
        </p:spPr>
      </p:pic>
      <p:pic>
        <p:nvPicPr>
          <p:cNvPr id="7" name="Picture 6" descr="A picture containing photo, different, items, building&#10;&#10;Description automatically generated">
            <a:extLst>
              <a:ext uri="{FF2B5EF4-FFF2-40B4-BE49-F238E27FC236}">
                <a16:creationId xmlns:a16="http://schemas.microsoft.com/office/drawing/2014/main" id="{4090A548-E92C-5240-8546-524EBEF51BAB}"/>
              </a:ext>
            </a:extLst>
          </p:cNvPr>
          <p:cNvPicPr>
            <a:picLocks noChangeAspect="1"/>
          </p:cNvPicPr>
          <p:nvPr/>
        </p:nvPicPr>
        <p:blipFill>
          <a:blip r:embed="rId3"/>
          <a:stretch>
            <a:fillRect/>
          </a:stretch>
        </p:blipFill>
        <p:spPr>
          <a:xfrm>
            <a:off x="643465" y="2709330"/>
            <a:ext cx="2032001" cy="2032001"/>
          </a:xfrm>
          <a:prstGeom prst="rect">
            <a:avLst/>
          </a:prstGeom>
        </p:spPr>
      </p:pic>
      <p:pic>
        <p:nvPicPr>
          <p:cNvPr id="9" name="Picture 8" descr="A picture containing photo, different, colorful, various&#10;&#10;Description automatically generated">
            <a:extLst>
              <a:ext uri="{FF2B5EF4-FFF2-40B4-BE49-F238E27FC236}">
                <a16:creationId xmlns:a16="http://schemas.microsoft.com/office/drawing/2014/main" id="{2CEB3B0F-B3A6-8044-9751-BFCD4381EDFE}"/>
              </a:ext>
            </a:extLst>
          </p:cNvPr>
          <p:cNvPicPr>
            <a:picLocks noChangeAspect="1"/>
          </p:cNvPicPr>
          <p:nvPr/>
        </p:nvPicPr>
        <p:blipFill>
          <a:blip r:embed="rId4"/>
          <a:stretch>
            <a:fillRect/>
          </a:stretch>
        </p:blipFill>
        <p:spPr>
          <a:xfrm>
            <a:off x="643465" y="4766731"/>
            <a:ext cx="2032001" cy="2032001"/>
          </a:xfrm>
          <a:prstGeom prst="rect">
            <a:avLst/>
          </a:prstGeom>
        </p:spPr>
      </p:pic>
      <p:sp>
        <p:nvSpPr>
          <p:cNvPr id="10" name="TextBox 9">
            <a:extLst>
              <a:ext uri="{FF2B5EF4-FFF2-40B4-BE49-F238E27FC236}">
                <a16:creationId xmlns:a16="http://schemas.microsoft.com/office/drawing/2014/main" id="{260F89F0-D20A-9C45-8705-D50676F9A3F4}"/>
              </a:ext>
            </a:extLst>
          </p:cNvPr>
          <p:cNvSpPr txBox="1"/>
          <p:nvPr/>
        </p:nvSpPr>
        <p:spPr>
          <a:xfrm>
            <a:off x="420711" y="-83028"/>
            <a:ext cx="2556219" cy="830997"/>
          </a:xfrm>
          <a:prstGeom prst="rect">
            <a:avLst/>
          </a:prstGeom>
          <a:noFill/>
        </p:spPr>
        <p:txBody>
          <a:bodyPr wrap="square" rtlCol="0">
            <a:spAutoFit/>
          </a:bodyPr>
          <a:lstStyle/>
          <a:p>
            <a:r>
              <a:rPr lang="en-US" sz="2400" dirty="0">
                <a:solidFill>
                  <a:srgbClr val="FF0000"/>
                </a:solidFill>
              </a:rPr>
              <a:t>Input of Old Assets created by studio</a:t>
            </a:r>
          </a:p>
        </p:txBody>
      </p:sp>
      <p:sp>
        <p:nvSpPr>
          <p:cNvPr id="11" name="Snip Same Side Corner Rectangle 10">
            <a:extLst>
              <a:ext uri="{FF2B5EF4-FFF2-40B4-BE49-F238E27FC236}">
                <a16:creationId xmlns:a16="http://schemas.microsoft.com/office/drawing/2014/main" id="{595A3C44-F62D-7942-A820-AE781727C7B7}"/>
              </a:ext>
            </a:extLst>
          </p:cNvPr>
          <p:cNvSpPr/>
          <p:nvPr/>
        </p:nvSpPr>
        <p:spPr>
          <a:xfrm>
            <a:off x="4368321" y="1569553"/>
            <a:ext cx="3321319" cy="3339325"/>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DF2A699-D948-EC4C-BF19-6304EC203211}"/>
              </a:ext>
            </a:extLst>
          </p:cNvPr>
          <p:cNvSpPr/>
          <p:nvPr/>
        </p:nvSpPr>
        <p:spPr>
          <a:xfrm>
            <a:off x="2757505" y="1948969"/>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A24AF58-34A8-804D-BC81-E50A44E17D6A}"/>
              </a:ext>
            </a:extLst>
          </p:cNvPr>
          <p:cNvSpPr/>
          <p:nvPr/>
        </p:nvSpPr>
        <p:spPr>
          <a:xfrm>
            <a:off x="2738787" y="3139088"/>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16AFB313-7B0E-E342-9A37-F9F7FE78B739}"/>
              </a:ext>
            </a:extLst>
          </p:cNvPr>
          <p:cNvSpPr/>
          <p:nvPr/>
        </p:nvSpPr>
        <p:spPr>
          <a:xfrm>
            <a:off x="2757505" y="4406480"/>
            <a:ext cx="1480354" cy="66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indoor, table, colorful, display&#10;&#10;Description automatically generated">
            <a:extLst>
              <a:ext uri="{FF2B5EF4-FFF2-40B4-BE49-F238E27FC236}">
                <a16:creationId xmlns:a16="http://schemas.microsoft.com/office/drawing/2014/main" id="{2F46E243-66E6-E949-9A7C-389A34D2AC3B}"/>
              </a:ext>
            </a:extLst>
          </p:cNvPr>
          <p:cNvPicPr>
            <a:picLocks noChangeAspect="1"/>
          </p:cNvPicPr>
          <p:nvPr/>
        </p:nvPicPr>
        <p:blipFill>
          <a:blip r:embed="rId5"/>
          <a:stretch>
            <a:fillRect/>
          </a:stretch>
        </p:blipFill>
        <p:spPr>
          <a:xfrm>
            <a:off x="9047645" y="729176"/>
            <a:ext cx="2891070" cy="6064195"/>
          </a:xfrm>
          <a:prstGeom prst="rect">
            <a:avLst/>
          </a:prstGeom>
        </p:spPr>
      </p:pic>
      <p:sp>
        <p:nvSpPr>
          <p:cNvPr id="22" name="TextBox 21">
            <a:extLst>
              <a:ext uri="{FF2B5EF4-FFF2-40B4-BE49-F238E27FC236}">
                <a16:creationId xmlns:a16="http://schemas.microsoft.com/office/drawing/2014/main" id="{1DC48A5F-79BC-B443-B280-5A60AAA5170C}"/>
              </a:ext>
            </a:extLst>
          </p:cNvPr>
          <p:cNvSpPr txBox="1"/>
          <p:nvPr/>
        </p:nvSpPr>
        <p:spPr>
          <a:xfrm>
            <a:off x="4565563" y="1833142"/>
            <a:ext cx="2987898" cy="369332"/>
          </a:xfrm>
          <a:prstGeom prst="rect">
            <a:avLst/>
          </a:prstGeom>
          <a:noFill/>
        </p:spPr>
        <p:txBody>
          <a:bodyPr wrap="square" rtlCol="0">
            <a:spAutoFit/>
          </a:bodyPr>
          <a:lstStyle/>
          <a:p>
            <a:r>
              <a:rPr lang="en-US" dirty="0"/>
              <a:t>Image Generator and model </a:t>
            </a:r>
          </a:p>
        </p:txBody>
      </p:sp>
      <p:sp>
        <p:nvSpPr>
          <p:cNvPr id="23" name="TextBox 22">
            <a:extLst>
              <a:ext uri="{FF2B5EF4-FFF2-40B4-BE49-F238E27FC236}">
                <a16:creationId xmlns:a16="http://schemas.microsoft.com/office/drawing/2014/main" id="{8DC54D9A-72FF-1C40-A0F9-7F35E98AF248}"/>
              </a:ext>
            </a:extLst>
          </p:cNvPr>
          <p:cNvSpPr txBox="1"/>
          <p:nvPr/>
        </p:nvSpPr>
        <p:spPr>
          <a:xfrm>
            <a:off x="8966443" y="-83028"/>
            <a:ext cx="3053473" cy="830997"/>
          </a:xfrm>
          <a:prstGeom prst="rect">
            <a:avLst/>
          </a:prstGeom>
          <a:noFill/>
        </p:spPr>
        <p:txBody>
          <a:bodyPr wrap="square" rtlCol="0">
            <a:spAutoFit/>
          </a:bodyPr>
          <a:lstStyle/>
          <a:p>
            <a:r>
              <a:rPr lang="en-US" sz="2400" dirty="0">
                <a:solidFill>
                  <a:srgbClr val="FF0000"/>
                </a:solidFill>
              </a:rPr>
              <a:t>Generate new Images for Concept design</a:t>
            </a:r>
          </a:p>
        </p:txBody>
      </p:sp>
      <p:pic>
        <p:nvPicPr>
          <p:cNvPr id="25" name="Picture 24" descr="A close up of text on a white background&#10;&#10;Description automatically generated">
            <a:extLst>
              <a:ext uri="{FF2B5EF4-FFF2-40B4-BE49-F238E27FC236}">
                <a16:creationId xmlns:a16="http://schemas.microsoft.com/office/drawing/2014/main" id="{230D1631-2B2B-FD4C-83AE-9F52992DA88C}"/>
              </a:ext>
            </a:extLst>
          </p:cNvPr>
          <p:cNvPicPr>
            <a:picLocks noChangeAspect="1"/>
          </p:cNvPicPr>
          <p:nvPr/>
        </p:nvPicPr>
        <p:blipFill>
          <a:blip r:embed="rId6"/>
          <a:stretch>
            <a:fillRect/>
          </a:stretch>
        </p:blipFill>
        <p:spPr>
          <a:xfrm>
            <a:off x="4443366" y="2509080"/>
            <a:ext cx="2304995" cy="2304995"/>
          </a:xfrm>
          <a:prstGeom prst="rect">
            <a:avLst/>
          </a:prstGeom>
        </p:spPr>
      </p:pic>
      <p:sp>
        <p:nvSpPr>
          <p:cNvPr id="26" name="Cloud 25">
            <a:extLst>
              <a:ext uri="{FF2B5EF4-FFF2-40B4-BE49-F238E27FC236}">
                <a16:creationId xmlns:a16="http://schemas.microsoft.com/office/drawing/2014/main" id="{DB0D806E-7FF6-B44B-9350-E2FAA5546ADA}"/>
              </a:ext>
            </a:extLst>
          </p:cNvPr>
          <p:cNvSpPr/>
          <p:nvPr/>
        </p:nvSpPr>
        <p:spPr>
          <a:xfrm>
            <a:off x="6096000" y="2249108"/>
            <a:ext cx="2422571" cy="1477962"/>
          </a:xfrm>
          <a:prstGeom prst="cloud">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to draw </a:t>
            </a:r>
            <a:r>
              <a:rPr lang="en-US" dirty="0" err="1"/>
              <a:t>beboo</a:t>
            </a:r>
            <a:r>
              <a:rPr lang="en-US" dirty="0"/>
              <a:t> bebop 0101010</a:t>
            </a:r>
          </a:p>
        </p:txBody>
      </p:sp>
      <p:sp>
        <p:nvSpPr>
          <p:cNvPr id="27" name="TextBox 26">
            <a:extLst>
              <a:ext uri="{FF2B5EF4-FFF2-40B4-BE49-F238E27FC236}">
                <a16:creationId xmlns:a16="http://schemas.microsoft.com/office/drawing/2014/main" id="{0452361F-830E-A54F-A9AA-009CC50F332B}"/>
              </a:ext>
            </a:extLst>
          </p:cNvPr>
          <p:cNvSpPr txBox="1"/>
          <p:nvPr/>
        </p:nvSpPr>
        <p:spPr>
          <a:xfrm>
            <a:off x="3973286" y="292906"/>
            <a:ext cx="4245428" cy="646331"/>
          </a:xfrm>
          <a:prstGeom prst="rect">
            <a:avLst/>
          </a:prstGeom>
          <a:noFill/>
        </p:spPr>
        <p:txBody>
          <a:bodyPr wrap="square" rtlCol="0">
            <a:spAutoFit/>
          </a:bodyPr>
          <a:lstStyle/>
          <a:p>
            <a:r>
              <a:rPr lang="en-US" sz="3600" dirty="0">
                <a:highlight>
                  <a:srgbClr val="00FFFF"/>
                </a:highlight>
              </a:rPr>
              <a:t>Problem Statement</a:t>
            </a:r>
          </a:p>
        </p:txBody>
      </p:sp>
    </p:spTree>
    <p:extLst>
      <p:ext uri="{BB962C8B-B14F-4D97-AF65-F5344CB8AC3E}">
        <p14:creationId xmlns:p14="http://schemas.microsoft.com/office/powerpoint/2010/main" val="392780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1A685F-2614-8845-A11C-8A3A5D96461A}"/>
              </a:ext>
            </a:extLst>
          </p:cNvPr>
          <p:cNvSpPr txBox="1"/>
          <p:nvPr/>
        </p:nvSpPr>
        <p:spPr>
          <a:xfrm>
            <a:off x="118350" y="124695"/>
            <a:ext cx="3606084" cy="646331"/>
          </a:xfrm>
          <a:prstGeom prst="rect">
            <a:avLst/>
          </a:prstGeom>
          <a:noFill/>
        </p:spPr>
        <p:txBody>
          <a:bodyPr wrap="square" rtlCol="0">
            <a:spAutoFit/>
          </a:bodyPr>
          <a:lstStyle/>
          <a:p>
            <a:r>
              <a:rPr lang="en-US" sz="3600" dirty="0" err="1">
                <a:highlight>
                  <a:srgbClr val="00FFFF"/>
                </a:highlight>
              </a:rPr>
              <a:t>TensorBoard</a:t>
            </a:r>
            <a:endParaRPr lang="en-US" sz="3600" dirty="0">
              <a:highlight>
                <a:srgbClr val="00FFFF"/>
              </a:highlight>
            </a:endParaRPr>
          </a:p>
        </p:txBody>
      </p:sp>
      <p:pic>
        <p:nvPicPr>
          <p:cNvPr id="6" name="Picture 5" descr="A close up of a mans face&#10;&#10;Description automatically generated">
            <a:extLst>
              <a:ext uri="{FF2B5EF4-FFF2-40B4-BE49-F238E27FC236}">
                <a16:creationId xmlns:a16="http://schemas.microsoft.com/office/drawing/2014/main" id="{CF7B37C1-813A-E548-89C4-9F7E10A74357}"/>
              </a:ext>
            </a:extLst>
          </p:cNvPr>
          <p:cNvPicPr>
            <a:picLocks noChangeAspect="1"/>
          </p:cNvPicPr>
          <p:nvPr/>
        </p:nvPicPr>
        <p:blipFill>
          <a:blip r:embed="rId3"/>
          <a:stretch>
            <a:fillRect/>
          </a:stretch>
        </p:blipFill>
        <p:spPr>
          <a:xfrm>
            <a:off x="402336" y="722915"/>
            <a:ext cx="4669549" cy="3272763"/>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1A808F3A-5822-CE4D-AB79-44C765055E20}"/>
              </a:ext>
            </a:extLst>
          </p:cNvPr>
          <p:cNvPicPr>
            <a:picLocks noChangeAspect="1"/>
          </p:cNvPicPr>
          <p:nvPr/>
        </p:nvPicPr>
        <p:blipFill>
          <a:blip r:embed="rId4"/>
          <a:stretch>
            <a:fillRect/>
          </a:stretch>
        </p:blipFill>
        <p:spPr>
          <a:xfrm>
            <a:off x="6373198" y="75128"/>
            <a:ext cx="4764701" cy="344117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D9B3CE0-62FC-BB4E-99F6-0BE308CC9D82}"/>
              </a:ext>
            </a:extLst>
          </p:cNvPr>
          <p:cNvPicPr>
            <a:picLocks noChangeAspect="1"/>
          </p:cNvPicPr>
          <p:nvPr/>
        </p:nvPicPr>
        <p:blipFill>
          <a:blip r:embed="rId5"/>
          <a:stretch>
            <a:fillRect/>
          </a:stretch>
        </p:blipFill>
        <p:spPr>
          <a:xfrm>
            <a:off x="6854471" y="3516301"/>
            <a:ext cx="4283428" cy="3155825"/>
          </a:xfrm>
          <a:prstGeom prst="rect">
            <a:avLst/>
          </a:prstGeom>
        </p:spPr>
      </p:pic>
      <p:sp>
        <p:nvSpPr>
          <p:cNvPr id="11" name="TextBox 10">
            <a:extLst>
              <a:ext uri="{FF2B5EF4-FFF2-40B4-BE49-F238E27FC236}">
                <a16:creationId xmlns:a16="http://schemas.microsoft.com/office/drawing/2014/main" id="{649EE7EC-9FA3-EE4F-A83C-9D3331782C5E}"/>
              </a:ext>
            </a:extLst>
          </p:cNvPr>
          <p:cNvSpPr txBox="1"/>
          <p:nvPr/>
        </p:nvSpPr>
        <p:spPr>
          <a:xfrm>
            <a:off x="118350" y="3995678"/>
            <a:ext cx="638405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r1_penalty-Generator loss is going down so producing better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Fake_score</a:t>
            </a:r>
            <a:r>
              <a:rPr lang="en-US" dirty="0"/>
              <a:t>- Discriminator Fake Loss – Getting better at classifying fake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Real_score</a:t>
            </a:r>
            <a:r>
              <a:rPr lang="en-US" dirty="0"/>
              <a:t> – Discriminator Real Loss – Getting higher and is getting worse at classifying real images</a:t>
            </a:r>
          </a:p>
          <a:p>
            <a:pPr marL="285750" indent="-285750">
              <a:buFont typeface="Arial" panose="020B0604020202020204" pitchFamily="34" charset="0"/>
              <a:buChar char="•"/>
            </a:pPr>
            <a:r>
              <a:rPr lang="en-US" dirty="0"/>
              <a:t>Might be due to data size or artifact blurring</a:t>
            </a:r>
          </a:p>
        </p:txBody>
      </p:sp>
    </p:spTree>
    <p:extLst>
      <p:ext uri="{BB962C8B-B14F-4D97-AF65-F5344CB8AC3E}">
        <p14:creationId xmlns:p14="http://schemas.microsoft.com/office/powerpoint/2010/main" val="262386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29BB18-72E9-084F-BB61-8C11FB7143BB}"/>
              </a:ext>
            </a:extLst>
          </p:cNvPr>
          <p:cNvSpPr txBox="1"/>
          <p:nvPr/>
        </p:nvSpPr>
        <p:spPr>
          <a:xfrm>
            <a:off x="97817" y="249068"/>
            <a:ext cx="6003626" cy="646331"/>
          </a:xfrm>
          <a:prstGeom prst="rect">
            <a:avLst/>
          </a:prstGeom>
          <a:noFill/>
        </p:spPr>
        <p:txBody>
          <a:bodyPr wrap="square" rtlCol="0">
            <a:spAutoFit/>
          </a:bodyPr>
          <a:lstStyle/>
          <a:p>
            <a:r>
              <a:rPr lang="en-US" sz="3600" dirty="0">
                <a:highlight>
                  <a:srgbClr val="00FFFF"/>
                </a:highlight>
              </a:rPr>
              <a:t>Conclusion and Improvements</a:t>
            </a:r>
          </a:p>
        </p:txBody>
      </p:sp>
      <p:pic>
        <p:nvPicPr>
          <p:cNvPr id="8" name="Picture 7">
            <a:extLst>
              <a:ext uri="{FF2B5EF4-FFF2-40B4-BE49-F238E27FC236}">
                <a16:creationId xmlns:a16="http://schemas.microsoft.com/office/drawing/2014/main" id="{9CF8B1CB-5891-DA42-81C8-3D9B1DE3CDBC}"/>
              </a:ext>
            </a:extLst>
          </p:cNvPr>
          <p:cNvPicPr>
            <a:picLocks noChangeAspect="1"/>
          </p:cNvPicPr>
          <p:nvPr/>
        </p:nvPicPr>
        <p:blipFill>
          <a:blip r:embed="rId2"/>
          <a:stretch>
            <a:fillRect/>
          </a:stretch>
        </p:blipFill>
        <p:spPr>
          <a:xfrm>
            <a:off x="4060295" y="892124"/>
            <a:ext cx="4071412" cy="4071412"/>
          </a:xfrm>
          <a:prstGeom prst="rect">
            <a:avLst/>
          </a:prstGeom>
        </p:spPr>
      </p:pic>
      <p:graphicFrame>
        <p:nvGraphicFramePr>
          <p:cNvPr id="13" name="Table 12">
            <a:extLst>
              <a:ext uri="{FF2B5EF4-FFF2-40B4-BE49-F238E27FC236}">
                <a16:creationId xmlns:a16="http://schemas.microsoft.com/office/drawing/2014/main" id="{BC4B8A02-C376-3A48-948B-FB15B79F8502}"/>
              </a:ext>
            </a:extLst>
          </p:cNvPr>
          <p:cNvGraphicFramePr>
            <a:graphicFrameLocks noGrp="1"/>
          </p:cNvGraphicFramePr>
          <p:nvPr>
            <p:extLst>
              <p:ext uri="{D42A27DB-BD31-4B8C-83A1-F6EECF244321}">
                <p14:modId xmlns:p14="http://schemas.microsoft.com/office/powerpoint/2010/main" val="2623873119"/>
              </p:ext>
            </p:extLst>
          </p:nvPr>
        </p:nvGraphicFramePr>
        <p:xfrm>
          <a:off x="97817" y="5046737"/>
          <a:ext cx="3646619" cy="1521018"/>
        </p:xfrm>
        <a:graphic>
          <a:graphicData uri="http://schemas.openxmlformats.org/drawingml/2006/table">
            <a:tbl>
              <a:tblPr firstRow="1" bandRow="1">
                <a:tableStyleId>{5C22544A-7EE6-4342-B048-85BDC9FD1C3A}</a:tableStyleId>
              </a:tblPr>
              <a:tblGrid>
                <a:gridCol w="3646619">
                  <a:extLst>
                    <a:ext uri="{9D8B030D-6E8A-4147-A177-3AD203B41FA5}">
                      <a16:colId xmlns:a16="http://schemas.microsoft.com/office/drawing/2014/main" val="1726007626"/>
                    </a:ext>
                  </a:extLst>
                </a:gridCol>
              </a:tblGrid>
              <a:tr h="440469">
                <a:tc>
                  <a:txBody>
                    <a:bodyPr/>
                    <a:lstStyle/>
                    <a:p>
                      <a:r>
                        <a:rPr lang="en-US" dirty="0"/>
                        <a:t>Improvements to try</a:t>
                      </a:r>
                    </a:p>
                  </a:txBody>
                  <a:tcPr/>
                </a:tc>
                <a:extLst>
                  <a:ext uri="{0D108BD9-81ED-4DB2-BD59-A6C34878D82A}">
                    <a16:rowId xmlns:a16="http://schemas.microsoft.com/office/drawing/2014/main" val="3809349562"/>
                  </a:ext>
                </a:extLst>
              </a:tr>
              <a:tr h="440469">
                <a:tc>
                  <a:txBody>
                    <a:bodyPr/>
                    <a:lstStyle/>
                    <a:p>
                      <a:r>
                        <a:rPr lang="en-US" dirty="0"/>
                        <a:t>Mixed Armor from MH community</a:t>
                      </a:r>
                    </a:p>
                  </a:txBody>
                  <a:tcPr/>
                </a:tc>
                <a:extLst>
                  <a:ext uri="{0D108BD9-81ED-4DB2-BD59-A6C34878D82A}">
                    <a16:rowId xmlns:a16="http://schemas.microsoft.com/office/drawing/2014/main" val="2230896338"/>
                  </a:ext>
                </a:extLst>
              </a:tr>
              <a:tr h="440469">
                <a:tc>
                  <a:txBody>
                    <a:bodyPr/>
                    <a:lstStyle/>
                    <a:p>
                      <a:r>
                        <a:rPr lang="en-US" dirty="0"/>
                        <a:t>Ability to manipulate the vector to change features on hunter</a:t>
                      </a:r>
                    </a:p>
                  </a:txBody>
                  <a:tcPr/>
                </a:tc>
                <a:extLst>
                  <a:ext uri="{0D108BD9-81ED-4DB2-BD59-A6C34878D82A}">
                    <a16:rowId xmlns:a16="http://schemas.microsoft.com/office/drawing/2014/main" val="2525916702"/>
                  </a:ext>
                </a:extLst>
              </a:tr>
            </a:tbl>
          </a:graphicData>
        </a:graphic>
      </p:graphicFrame>
      <p:pic>
        <p:nvPicPr>
          <p:cNvPr id="16" name="Picture 15">
            <a:extLst>
              <a:ext uri="{FF2B5EF4-FFF2-40B4-BE49-F238E27FC236}">
                <a16:creationId xmlns:a16="http://schemas.microsoft.com/office/drawing/2014/main" id="{2376841C-090B-4B42-AB5F-40F89A879161}"/>
              </a:ext>
            </a:extLst>
          </p:cNvPr>
          <p:cNvPicPr>
            <a:picLocks noChangeAspect="1"/>
          </p:cNvPicPr>
          <p:nvPr/>
        </p:nvPicPr>
        <p:blipFill>
          <a:blip r:embed="rId3"/>
          <a:stretch>
            <a:fillRect/>
          </a:stretch>
        </p:blipFill>
        <p:spPr>
          <a:xfrm>
            <a:off x="88823" y="992992"/>
            <a:ext cx="3971472" cy="3971472"/>
          </a:xfrm>
          <a:prstGeom prst="rect">
            <a:avLst/>
          </a:prstGeom>
        </p:spPr>
      </p:pic>
      <p:graphicFrame>
        <p:nvGraphicFramePr>
          <p:cNvPr id="17" name="Table 16">
            <a:extLst>
              <a:ext uri="{FF2B5EF4-FFF2-40B4-BE49-F238E27FC236}">
                <a16:creationId xmlns:a16="http://schemas.microsoft.com/office/drawing/2014/main" id="{A6D9DFF1-98B4-4642-A612-95A38DE3DAC0}"/>
              </a:ext>
            </a:extLst>
          </p:cNvPr>
          <p:cNvGraphicFramePr>
            <a:graphicFrameLocks noGrp="1"/>
          </p:cNvGraphicFramePr>
          <p:nvPr>
            <p:extLst>
              <p:ext uri="{D42A27DB-BD31-4B8C-83A1-F6EECF244321}">
                <p14:modId xmlns:p14="http://schemas.microsoft.com/office/powerpoint/2010/main" val="3581537292"/>
              </p:ext>
            </p:extLst>
          </p:nvPr>
        </p:nvGraphicFramePr>
        <p:xfrm>
          <a:off x="4000868" y="5046735"/>
          <a:ext cx="4071412" cy="1732730"/>
        </p:xfrm>
        <a:graphic>
          <a:graphicData uri="http://schemas.openxmlformats.org/drawingml/2006/table">
            <a:tbl>
              <a:tblPr firstRow="1" bandRow="1">
                <a:tableStyleId>{21E4AEA4-8DFA-4A89-87EB-49C32662AFE0}</a:tableStyleId>
              </a:tblPr>
              <a:tblGrid>
                <a:gridCol w="4071412">
                  <a:extLst>
                    <a:ext uri="{9D8B030D-6E8A-4147-A177-3AD203B41FA5}">
                      <a16:colId xmlns:a16="http://schemas.microsoft.com/office/drawing/2014/main" val="2252788413"/>
                    </a:ext>
                  </a:extLst>
                </a:gridCol>
              </a:tblGrid>
              <a:tr h="452570">
                <a:tc>
                  <a:txBody>
                    <a:bodyPr/>
                    <a:lstStyle/>
                    <a:p>
                      <a:r>
                        <a:rPr lang="en-US" dirty="0"/>
                        <a:t>Additions for future</a:t>
                      </a:r>
                    </a:p>
                  </a:txBody>
                  <a:tcPr/>
                </a:tc>
                <a:extLst>
                  <a:ext uri="{0D108BD9-81ED-4DB2-BD59-A6C34878D82A}">
                    <a16:rowId xmlns:a16="http://schemas.microsoft.com/office/drawing/2014/main" val="227615042"/>
                  </a:ext>
                </a:extLst>
              </a:tr>
              <a:tr h="451351">
                <a:tc>
                  <a:txBody>
                    <a:bodyPr/>
                    <a:lstStyle/>
                    <a:p>
                      <a:r>
                        <a:rPr lang="en-US" dirty="0"/>
                        <a:t>GPT2 for armor combinations and hunter name</a:t>
                      </a:r>
                    </a:p>
                  </a:txBody>
                  <a:tcPr/>
                </a:tc>
                <a:extLst>
                  <a:ext uri="{0D108BD9-81ED-4DB2-BD59-A6C34878D82A}">
                    <a16:rowId xmlns:a16="http://schemas.microsoft.com/office/drawing/2014/main" val="3630392830"/>
                  </a:ext>
                </a:extLst>
              </a:tr>
              <a:tr h="451351">
                <a:tc>
                  <a:txBody>
                    <a:bodyPr/>
                    <a:lstStyle/>
                    <a:p>
                      <a:r>
                        <a:rPr lang="en-US" dirty="0"/>
                        <a:t>Add in more variation such as weapons and the newer MHW</a:t>
                      </a:r>
                    </a:p>
                  </a:txBody>
                  <a:tcPr/>
                </a:tc>
                <a:extLst>
                  <a:ext uri="{0D108BD9-81ED-4DB2-BD59-A6C34878D82A}">
                    <a16:rowId xmlns:a16="http://schemas.microsoft.com/office/drawing/2014/main" val="4162116036"/>
                  </a:ext>
                </a:extLst>
              </a:tr>
            </a:tbl>
          </a:graphicData>
        </a:graphic>
      </p:graphicFrame>
      <p:pic>
        <p:nvPicPr>
          <p:cNvPr id="21" name="Picture 20" descr="A picture containing text, outdoor, photo, posing&#10;&#10;Description automatically generated">
            <a:extLst>
              <a:ext uri="{FF2B5EF4-FFF2-40B4-BE49-F238E27FC236}">
                <a16:creationId xmlns:a16="http://schemas.microsoft.com/office/drawing/2014/main" id="{F05BBD2F-2AE7-934E-9C92-F7ECC16AA173}"/>
              </a:ext>
            </a:extLst>
          </p:cNvPr>
          <p:cNvPicPr>
            <a:picLocks noChangeAspect="1"/>
          </p:cNvPicPr>
          <p:nvPr/>
        </p:nvPicPr>
        <p:blipFill>
          <a:blip r:embed="rId4"/>
          <a:stretch>
            <a:fillRect/>
          </a:stretch>
        </p:blipFill>
        <p:spPr>
          <a:xfrm>
            <a:off x="8404706" y="515034"/>
            <a:ext cx="2938707" cy="4448502"/>
          </a:xfrm>
          <a:prstGeom prst="rect">
            <a:avLst/>
          </a:prstGeom>
        </p:spPr>
      </p:pic>
      <p:graphicFrame>
        <p:nvGraphicFramePr>
          <p:cNvPr id="22" name="Table 21">
            <a:extLst>
              <a:ext uri="{FF2B5EF4-FFF2-40B4-BE49-F238E27FC236}">
                <a16:creationId xmlns:a16="http://schemas.microsoft.com/office/drawing/2014/main" id="{0997AEDD-B130-AD49-B4FB-680E40564C20}"/>
              </a:ext>
            </a:extLst>
          </p:cNvPr>
          <p:cNvGraphicFramePr>
            <a:graphicFrameLocks noGrp="1"/>
          </p:cNvGraphicFramePr>
          <p:nvPr>
            <p:extLst>
              <p:ext uri="{D42A27DB-BD31-4B8C-83A1-F6EECF244321}">
                <p14:modId xmlns:p14="http://schemas.microsoft.com/office/powerpoint/2010/main" val="4035597319"/>
              </p:ext>
            </p:extLst>
          </p:nvPr>
        </p:nvGraphicFramePr>
        <p:xfrm>
          <a:off x="8131707" y="5029803"/>
          <a:ext cx="3962476" cy="1731918"/>
        </p:xfrm>
        <a:graphic>
          <a:graphicData uri="http://schemas.openxmlformats.org/drawingml/2006/table">
            <a:tbl>
              <a:tblPr firstRow="1" bandRow="1">
                <a:tableStyleId>{00A15C55-8517-42AA-B614-E9B94910E393}</a:tableStyleId>
              </a:tblPr>
              <a:tblGrid>
                <a:gridCol w="3962476">
                  <a:extLst>
                    <a:ext uri="{9D8B030D-6E8A-4147-A177-3AD203B41FA5}">
                      <a16:colId xmlns:a16="http://schemas.microsoft.com/office/drawing/2014/main" val="4262183967"/>
                    </a:ext>
                  </a:extLst>
                </a:gridCol>
              </a:tblGrid>
              <a:tr h="451758">
                <a:tc>
                  <a:txBody>
                    <a:bodyPr/>
                    <a:lstStyle/>
                    <a:p>
                      <a:r>
                        <a:rPr lang="en-US" dirty="0"/>
                        <a:t>Future Work to explore</a:t>
                      </a:r>
                    </a:p>
                  </a:txBody>
                  <a:tcPr/>
                </a:tc>
                <a:extLst>
                  <a:ext uri="{0D108BD9-81ED-4DB2-BD59-A6C34878D82A}">
                    <a16:rowId xmlns:a16="http://schemas.microsoft.com/office/drawing/2014/main" val="1750027324"/>
                  </a:ext>
                </a:extLst>
              </a:tr>
              <a:tr h="451758">
                <a:tc>
                  <a:txBody>
                    <a:bodyPr/>
                    <a:lstStyle/>
                    <a:p>
                      <a:r>
                        <a:rPr lang="en-US" dirty="0"/>
                        <a:t>Generation ideas are infinite as GAN improve</a:t>
                      </a:r>
                    </a:p>
                  </a:txBody>
                  <a:tcPr/>
                </a:tc>
                <a:extLst>
                  <a:ext uri="{0D108BD9-81ED-4DB2-BD59-A6C34878D82A}">
                    <a16:rowId xmlns:a16="http://schemas.microsoft.com/office/drawing/2014/main" val="798430027"/>
                  </a:ext>
                </a:extLst>
              </a:tr>
              <a:tr h="451758">
                <a:tc>
                  <a:txBody>
                    <a:bodyPr/>
                    <a:lstStyle/>
                    <a:p>
                      <a:r>
                        <a:rPr lang="en-US" dirty="0"/>
                        <a:t>Background images and character concept illustrations</a:t>
                      </a:r>
                    </a:p>
                  </a:txBody>
                  <a:tcPr/>
                </a:tc>
                <a:extLst>
                  <a:ext uri="{0D108BD9-81ED-4DB2-BD59-A6C34878D82A}">
                    <a16:rowId xmlns:a16="http://schemas.microsoft.com/office/drawing/2014/main" val="1742136688"/>
                  </a:ext>
                </a:extLst>
              </a:tr>
            </a:tbl>
          </a:graphicData>
        </a:graphic>
      </p:graphicFrame>
    </p:spTree>
    <p:extLst>
      <p:ext uri="{BB962C8B-B14F-4D97-AF65-F5344CB8AC3E}">
        <p14:creationId xmlns:p14="http://schemas.microsoft.com/office/powerpoint/2010/main" val="3041603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building, outdoor, food, table&#10;&#10;Description automatically generated">
            <a:extLst>
              <a:ext uri="{FF2B5EF4-FFF2-40B4-BE49-F238E27FC236}">
                <a16:creationId xmlns:a16="http://schemas.microsoft.com/office/drawing/2014/main" id="{3D54CED3-527F-794F-B6F2-D14201799AB6}"/>
              </a:ext>
            </a:extLst>
          </p:cNvPr>
          <p:cNvPicPr>
            <a:picLocks noChangeAspect="1"/>
          </p:cNvPicPr>
          <p:nvPr/>
        </p:nvPicPr>
        <p:blipFill rotWithShape="1">
          <a:blip r:embed="rId2"/>
          <a:srcRect/>
          <a:stretch/>
        </p:blipFill>
        <p:spPr>
          <a:xfrm>
            <a:off x="0" y="10"/>
            <a:ext cx="12191980" cy="6857990"/>
          </a:xfrm>
          <a:prstGeom prst="rect">
            <a:avLst/>
          </a:prstGeom>
        </p:spPr>
      </p:pic>
      <p:sp>
        <p:nvSpPr>
          <p:cNvPr id="24" name="Rectangle 2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DC574E-5750-7048-B8DB-CA86732E6859}"/>
              </a:ext>
            </a:extLst>
          </p:cNvPr>
          <p:cNvSpPr txBox="1"/>
          <p:nvPr/>
        </p:nvSpPr>
        <p:spPr>
          <a:xfrm>
            <a:off x="523875" y="425950"/>
            <a:ext cx="11210925" cy="744836"/>
          </a:xfrm>
        </p:spPr>
        <p:txBody>
          <a:bodyPr vert="horz" lIns="91440" tIns="45720" rIns="91440" bIns="45720" rtlCol="0" anchor="ctr">
            <a:normAutofit/>
          </a:bodyPr>
          <a:lstStyle/>
          <a:p>
            <a:pPr algn="ctr">
              <a:lnSpc>
                <a:spcPct val="90000"/>
              </a:lnSpc>
              <a:spcBef>
                <a:spcPct val="0"/>
              </a:spcBef>
              <a:spcAft>
                <a:spcPts val="600"/>
              </a:spcAft>
            </a:pPr>
            <a:r>
              <a:rPr lang="en-US" sz="3600" dirty="0">
                <a:solidFill>
                  <a:schemeClr val="tx1">
                    <a:lumMod val="85000"/>
                    <a:lumOff val="15000"/>
                  </a:schemeClr>
                </a:solidFill>
                <a:highlight>
                  <a:srgbClr val="00FFFF"/>
                </a:highlight>
                <a:latin typeface="+mj-lt"/>
                <a:ea typeface="+mj-ea"/>
                <a:cs typeface="+mj-cs"/>
              </a:rPr>
              <a:t>Generative Adversarial Networks Intro</a:t>
            </a:r>
          </a:p>
        </p:txBody>
      </p:sp>
      <p:cxnSp>
        <p:nvCxnSpPr>
          <p:cNvPr id="26" name="Straight Connector 2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947207-8EAE-CA4B-ADAE-A70F5928A173}"/>
              </a:ext>
            </a:extLst>
          </p:cNvPr>
          <p:cNvSpPr txBox="1"/>
          <p:nvPr/>
        </p:nvSpPr>
        <p:spPr>
          <a:xfrm>
            <a:off x="8604078" y="3679428"/>
            <a:ext cx="2556934" cy="584774"/>
          </a:xfrm>
          <a:prstGeom prst="rect">
            <a:avLst/>
          </a:prstGeom>
          <a:solidFill>
            <a:schemeClr val="accent5"/>
          </a:solidFill>
          <a:ln>
            <a:noFill/>
          </a:ln>
        </p:spPr>
        <p:txBody>
          <a:bodyPr wrap="square" rtlCol="0">
            <a:spAutoFit/>
          </a:bodyPr>
          <a:lstStyle/>
          <a:p>
            <a:r>
              <a:rPr lang="en-US" sz="3200" dirty="0">
                <a:solidFill>
                  <a:srgbClr val="FF0000"/>
                </a:solidFill>
              </a:rPr>
              <a:t>Discriminator</a:t>
            </a:r>
          </a:p>
        </p:txBody>
      </p:sp>
      <p:sp>
        <p:nvSpPr>
          <p:cNvPr id="20" name="TextBox 19">
            <a:extLst>
              <a:ext uri="{FF2B5EF4-FFF2-40B4-BE49-F238E27FC236}">
                <a16:creationId xmlns:a16="http://schemas.microsoft.com/office/drawing/2014/main" id="{9B44F89D-5894-BC47-877D-8B234DC2C7EC}"/>
              </a:ext>
            </a:extLst>
          </p:cNvPr>
          <p:cNvSpPr txBox="1"/>
          <p:nvPr/>
        </p:nvSpPr>
        <p:spPr>
          <a:xfrm>
            <a:off x="1517124" y="3758394"/>
            <a:ext cx="2070800" cy="584774"/>
          </a:xfrm>
          <a:prstGeom prst="rect">
            <a:avLst/>
          </a:prstGeom>
          <a:solidFill>
            <a:schemeClr val="accent5"/>
          </a:solidFill>
          <a:ln>
            <a:noFill/>
          </a:ln>
        </p:spPr>
        <p:txBody>
          <a:bodyPr wrap="square" rtlCol="0">
            <a:spAutoFit/>
          </a:bodyPr>
          <a:lstStyle/>
          <a:p>
            <a:r>
              <a:rPr lang="en-US" sz="3200" dirty="0">
                <a:solidFill>
                  <a:srgbClr val="FF0000"/>
                </a:solidFill>
              </a:rPr>
              <a:t>Generator</a:t>
            </a:r>
          </a:p>
        </p:txBody>
      </p:sp>
      <p:pic>
        <p:nvPicPr>
          <p:cNvPr id="9" name="Picture 8" descr="A close up of a sign&#10;&#10;Description automatically generated">
            <a:extLst>
              <a:ext uri="{FF2B5EF4-FFF2-40B4-BE49-F238E27FC236}">
                <a16:creationId xmlns:a16="http://schemas.microsoft.com/office/drawing/2014/main" id="{6E7872D7-04AF-7441-BC26-EAD5E246151E}"/>
              </a:ext>
            </a:extLst>
          </p:cNvPr>
          <p:cNvPicPr>
            <a:picLocks noChangeAspect="1"/>
          </p:cNvPicPr>
          <p:nvPr/>
        </p:nvPicPr>
        <p:blipFill>
          <a:blip r:embed="rId3"/>
          <a:stretch>
            <a:fillRect/>
          </a:stretch>
        </p:blipFill>
        <p:spPr>
          <a:xfrm>
            <a:off x="6787781" y="2233590"/>
            <a:ext cx="454868" cy="454868"/>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DDB77601-DA81-2D47-83F3-4AAA17379211}"/>
              </a:ext>
            </a:extLst>
          </p:cNvPr>
          <p:cNvPicPr>
            <a:picLocks noChangeAspect="1"/>
          </p:cNvPicPr>
          <p:nvPr/>
        </p:nvPicPr>
        <p:blipFill>
          <a:blip r:embed="rId4"/>
          <a:stretch>
            <a:fillRect/>
          </a:stretch>
        </p:blipFill>
        <p:spPr>
          <a:xfrm>
            <a:off x="7530513" y="2758807"/>
            <a:ext cx="557628" cy="557628"/>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3828BAB5-7752-794C-86A4-AC445CD3CB1A}"/>
              </a:ext>
            </a:extLst>
          </p:cNvPr>
          <p:cNvPicPr>
            <a:picLocks noChangeAspect="1"/>
          </p:cNvPicPr>
          <p:nvPr/>
        </p:nvPicPr>
        <p:blipFill>
          <a:blip r:embed="rId5"/>
          <a:stretch>
            <a:fillRect/>
          </a:stretch>
        </p:blipFill>
        <p:spPr>
          <a:xfrm>
            <a:off x="4623324" y="2201179"/>
            <a:ext cx="557628" cy="557628"/>
          </a:xfrm>
          <a:prstGeom prst="rect">
            <a:avLst/>
          </a:prstGeom>
        </p:spPr>
      </p:pic>
      <p:pic>
        <p:nvPicPr>
          <p:cNvPr id="22" name="Picture 21" descr="A close up of a sign&#10;&#10;Description automatically generated">
            <a:extLst>
              <a:ext uri="{FF2B5EF4-FFF2-40B4-BE49-F238E27FC236}">
                <a16:creationId xmlns:a16="http://schemas.microsoft.com/office/drawing/2014/main" id="{CBB6564A-CE3B-9040-AEB7-881D823C97E7}"/>
              </a:ext>
            </a:extLst>
          </p:cNvPr>
          <p:cNvPicPr>
            <a:picLocks noChangeAspect="1"/>
          </p:cNvPicPr>
          <p:nvPr/>
        </p:nvPicPr>
        <p:blipFill>
          <a:blip r:embed="rId3"/>
          <a:stretch>
            <a:fillRect/>
          </a:stretch>
        </p:blipFill>
        <p:spPr>
          <a:xfrm>
            <a:off x="3964853" y="2894504"/>
            <a:ext cx="436033" cy="436033"/>
          </a:xfrm>
          <a:prstGeom prst="rect">
            <a:avLst/>
          </a:prstGeom>
        </p:spPr>
      </p:pic>
      <p:sp>
        <p:nvSpPr>
          <p:cNvPr id="23" name="TextBox 22">
            <a:extLst>
              <a:ext uri="{FF2B5EF4-FFF2-40B4-BE49-F238E27FC236}">
                <a16:creationId xmlns:a16="http://schemas.microsoft.com/office/drawing/2014/main" id="{FB171C4D-535A-8F48-94B5-5FC44B13DA15}"/>
              </a:ext>
            </a:extLst>
          </p:cNvPr>
          <p:cNvSpPr txBox="1"/>
          <p:nvPr/>
        </p:nvSpPr>
        <p:spPr>
          <a:xfrm>
            <a:off x="6966239" y="1801912"/>
            <a:ext cx="1606829" cy="461665"/>
          </a:xfrm>
          <a:prstGeom prst="rect">
            <a:avLst/>
          </a:prstGeom>
          <a:noFill/>
        </p:spPr>
        <p:txBody>
          <a:bodyPr wrap="square" rtlCol="0">
            <a:spAutoFit/>
          </a:bodyPr>
          <a:lstStyle/>
          <a:p>
            <a:r>
              <a:rPr lang="en-US" sz="2400" dirty="0">
                <a:solidFill>
                  <a:srgbClr val="FF0000"/>
                </a:solidFill>
                <a:highlight>
                  <a:srgbClr val="FFFF00"/>
                </a:highlight>
              </a:rPr>
              <a:t>+Attack</a:t>
            </a:r>
          </a:p>
        </p:txBody>
      </p:sp>
      <p:sp>
        <p:nvSpPr>
          <p:cNvPr id="27" name="TextBox 26">
            <a:extLst>
              <a:ext uri="{FF2B5EF4-FFF2-40B4-BE49-F238E27FC236}">
                <a16:creationId xmlns:a16="http://schemas.microsoft.com/office/drawing/2014/main" id="{6749CF75-1F98-9347-BEF8-AB22B714B3A9}"/>
              </a:ext>
            </a:extLst>
          </p:cNvPr>
          <p:cNvSpPr txBox="1"/>
          <p:nvPr/>
        </p:nvSpPr>
        <p:spPr>
          <a:xfrm>
            <a:off x="2897602" y="2625526"/>
            <a:ext cx="1232248" cy="461665"/>
          </a:xfrm>
          <a:prstGeom prst="rect">
            <a:avLst/>
          </a:prstGeom>
          <a:noFill/>
        </p:spPr>
        <p:txBody>
          <a:bodyPr wrap="square" rtlCol="0">
            <a:spAutoFit/>
          </a:bodyPr>
          <a:lstStyle/>
          <a:p>
            <a:r>
              <a:rPr lang="en-US" sz="2400" dirty="0">
                <a:solidFill>
                  <a:srgbClr val="FF0000"/>
                </a:solidFill>
                <a:highlight>
                  <a:srgbClr val="FFFF00"/>
                </a:highlight>
              </a:rPr>
              <a:t>+Attack</a:t>
            </a:r>
          </a:p>
        </p:txBody>
      </p:sp>
      <p:sp>
        <p:nvSpPr>
          <p:cNvPr id="29" name="TextBox 28">
            <a:extLst>
              <a:ext uri="{FF2B5EF4-FFF2-40B4-BE49-F238E27FC236}">
                <a16:creationId xmlns:a16="http://schemas.microsoft.com/office/drawing/2014/main" id="{7924CD65-9153-D049-A8FD-0D07BDB46F9E}"/>
              </a:ext>
            </a:extLst>
          </p:cNvPr>
          <p:cNvSpPr txBox="1"/>
          <p:nvPr/>
        </p:nvSpPr>
        <p:spPr>
          <a:xfrm>
            <a:off x="3422330" y="1961153"/>
            <a:ext cx="1415040" cy="461665"/>
          </a:xfrm>
          <a:prstGeom prst="rect">
            <a:avLst/>
          </a:prstGeom>
          <a:noFill/>
        </p:spPr>
        <p:txBody>
          <a:bodyPr wrap="square" rtlCol="0">
            <a:spAutoFit/>
          </a:bodyPr>
          <a:lstStyle/>
          <a:p>
            <a:r>
              <a:rPr lang="en-US" sz="2400" dirty="0">
                <a:solidFill>
                  <a:srgbClr val="FF0000"/>
                </a:solidFill>
                <a:highlight>
                  <a:srgbClr val="FFFF00"/>
                </a:highlight>
              </a:rPr>
              <a:t>+Stamina</a:t>
            </a:r>
          </a:p>
        </p:txBody>
      </p:sp>
      <p:sp>
        <p:nvSpPr>
          <p:cNvPr id="30" name="TextBox 29">
            <a:extLst>
              <a:ext uri="{FF2B5EF4-FFF2-40B4-BE49-F238E27FC236}">
                <a16:creationId xmlns:a16="http://schemas.microsoft.com/office/drawing/2014/main" id="{8F1159E1-A663-FB45-809E-8C75A1E7F33C}"/>
              </a:ext>
            </a:extLst>
          </p:cNvPr>
          <p:cNvSpPr txBox="1"/>
          <p:nvPr/>
        </p:nvSpPr>
        <p:spPr>
          <a:xfrm>
            <a:off x="8062744" y="2603914"/>
            <a:ext cx="1529466" cy="461665"/>
          </a:xfrm>
          <a:prstGeom prst="rect">
            <a:avLst/>
          </a:prstGeom>
          <a:noFill/>
        </p:spPr>
        <p:txBody>
          <a:bodyPr wrap="square" rtlCol="0">
            <a:spAutoFit/>
          </a:bodyPr>
          <a:lstStyle/>
          <a:p>
            <a:r>
              <a:rPr lang="en-US" sz="2400" dirty="0">
                <a:solidFill>
                  <a:srgbClr val="FF0000"/>
                </a:solidFill>
                <a:highlight>
                  <a:srgbClr val="FFFF00"/>
                </a:highlight>
              </a:rPr>
              <a:t>+Defense</a:t>
            </a:r>
          </a:p>
        </p:txBody>
      </p:sp>
      <p:sp>
        <p:nvSpPr>
          <p:cNvPr id="25" name="TextBox 24">
            <a:extLst>
              <a:ext uri="{FF2B5EF4-FFF2-40B4-BE49-F238E27FC236}">
                <a16:creationId xmlns:a16="http://schemas.microsoft.com/office/drawing/2014/main" id="{55FFE143-5394-F044-9D27-F5C69BCF5855}"/>
              </a:ext>
            </a:extLst>
          </p:cNvPr>
          <p:cNvSpPr txBox="1"/>
          <p:nvPr/>
        </p:nvSpPr>
        <p:spPr>
          <a:xfrm>
            <a:off x="2552177" y="5092602"/>
            <a:ext cx="7888798"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Idea is to have two neural networks battle each other improving weights</a:t>
            </a:r>
          </a:p>
          <a:p>
            <a:pPr marL="285750" indent="-285750">
              <a:buFont typeface="Arial" panose="020B0604020202020204" pitchFamily="34" charset="0"/>
              <a:buChar char="•"/>
            </a:pPr>
            <a:r>
              <a:rPr lang="en-US" dirty="0"/>
              <a:t>The neural network learns in the process as both Generator and Discriminator get better</a:t>
            </a:r>
          </a:p>
          <a:p>
            <a:pPr marL="285750" indent="-285750">
              <a:buFont typeface="Arial" panose="020B0604020202020204" pitchFamily="34" charset="0"/>
              <a:buChar char="•"/>
            </a:pPr>
            <a:r>
              <a:rPr lang="en-US" dirty="0"/>
              <a:t>Gets to the point where the Fake images generated by Discriminator are very close to the real images</a:t>
            </a:r>
          </a:p>
        </p:txBody>
      </p:sp>
    </p:spTree>
    <p:extLst>
      <p:ext uri="{BB962C8B-B14F-4D97-AF65-F5344CB8AC3E}">
        <p14:creationId xmlns:p14="http://schemas.microsoft.com/office/powerpoint/2010/main" val="539623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801C82-2229-2F4F-B53F-0D52ED8AF271}"/>
              </a:ext>
            </a:extLst>
          </p:cNvPr>
          <p:cNvSpPr/>
          <p:nvPr/>
        </p:nvSpPr>
        <p:spPr>
          <a:xfrm>
            <a:off x="2353442" y="2226275"/>
            <a:ext cx="2113585" cy="12487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 </a:t>
            </a:r>
          </a:p>
          <a:p>
            <a:pPr algn="ctr"/>
            <a:r>
              <a:rPr lang="en-US" dirty="0"/>
              <a:t>Creates </a:t>
            </a:r>
          </a:p>
          <a:p>
            <a:pPr algn="ctr"/>
            <a:r>
              <a:rPr lang="en-US" dirty="0"/>
              <a:t>fake images</a:t>
            </a:r>
          </a:p>
        </p:txBody>
      </p:sp>
      <p:sp>
        <p:nvSpPr>
          <p:cNvPr id="5" name="Oval 4">
            <a:extLst>
              <a:ext uri="{FF2B5EF4-FFF2-40B4-BE49-F238E27FC236}">
                <a16:creationId xmlns:a16="http://schemas.microsoft.com/office/drawing/2014/main" id="{D3A17249-C7F8-0344-90F7-5F72A170BF79}"/>
              </a:ext>
            </a:extLst>
          </p:cNvPr>
          <p:cNvSpPr/>
          <p:nvPr/>
        </p:nvSpPr>
        <p:spPr>
          <a:xfrm>
            <a:off x="147880" y="2226275"/>
            <a:ext cx="1836058" cy="1579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Random </a:t>
            </a:r>
          </a:p>
          <a:p>
            <a:pPr algn="ctr"/>
            <a:r>
              <a:rPr lang="en-US" dirty="0">
                <a:solidFill>
                  <a:srgbClr val="FF0000"/>
                </a:solidFill>
              </a:rPr>
              <a:t>Input/ noise array</a:t>
            </a:r>
          </a:p>
        </p:txBody>
      </p:sp>
      <p:sp>
        <p:nvSpPr>
          <p:cNvPr id="7" name="Rectangle 6">
            <a:extLst>
              <a:ext uri="{FF2B5EF4-FFF2-40B4-BE49-F238E27FC236}">
                <a16:creationId xmlns:a16="http://schemas.microsoft.com/office/drawing/2014/main" id="{0FF5B721-608F-2940-A537-843EAC4C387B}"/>
              </a:ext>
            </a:extLst>
          </p:cNvPr>
          <p:cNvSpPr/>
          <p:nvPr/>
        </p:nvSpPr>
        <p:spPr>
          <a:xfrm>
            <a:off x="2353441" y="4442276"/>
            <a:ext cx="2113585" cy="1248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Images</a:t>
            </a:r>
          </a:p>
          <a:p>
            <a:pPr algn="ctr"/>
            <a:r>
              <a:rPr lang="en-US" dirty="0"/>
              <a:t>From dataset</a:t>
            </a:r>
          </a:p>
        </p:txBody>
      </p:sp>
      <p:sp>
        <p:nvSpPr>
          <p:cNvPr id="8" name="Rectangle 7">
            <a:extLst>
              <a:ext uri="{FF2B5EF4-FFF2-40B4-BE49-F238E27FC236}">
                <a16:creationId xmlns:a16="http://schemas.microsoft.com/office/drawing/2014/main" id="{E0DB6A7A-97D7-2146-9995-EB558C09C207}"/>
              </a:ext>
            </a:extLst>
          </p:cNvPr>
          <p:cNvSpPr/>
          <p:nvPr/>
        </p:nvSpPr>
        <p:spPr>
          <a:xfrm>
            <a:off x="4862675" y="2226275"/>
            <a:ext cx="1520284" cy="101753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9" name="Rectangle 8">
            <a:extLst>
              <a:ext uri="{FF2B5EF4-FFF2-40B4-BE49-F238E27FC236}">
                <a16:creationId xmlns:a16="http://schemas.microsoft.com/office/drawing/2014/main" id="{4383F6F5-4423-F744-BEF4-B04FC0EE27BD}"/>
              </a:ext>
            </a:extLst>
          </p:cNvPr>
          <p:cNvSpPr/>
          <p:nvPr/>
        </p:nvSpPr>
        <p:spPr>
          <a:xfrm>
            <a:off x="4862674" y="4545903"/>
            <a:ext cx="1520284" cy="101753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10" name="Rectangle 9">
            <a:extLst>
              <a:ext uri="{FF2B5EF4-FFF2-40B4-BE49-F238E27FC236}">
                <a16:creationId xmlns:a16="http://schemas.microsoft.com/office/drawing/2014/main" id="{6F68E933-A6E9-EC4D-93E8-4FB58C658C30}"/>
              </a:ext>
            </a:extLst>
          </p:cNvPr>
          <p:cNvSpPr/>
          <p:nvPr/>
        </p:nvSpPr>
        <p:spPr>
          <a:xfrm>
            <a:off x="6562969" y="3320980"/>
            <a:ext cx="2113585" cy="124877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a:t>
            </a:r>
          </a:p>
          <a:p>
            <a:pPr algn="ctr"/>
            <a:r>
              <a:rPr lang="en-US" dirty="0"/>
              <a:t>Classify Fake or real</a:t>
            </a:r>
          </a:p>
        </p:txBody>
      </p:sp>
      <p:sp>
        <p:nvSpPr>
          <p:cNvPr id="11" name="Rectangle 10">
            <a:extLst>
              <a:ext uri="{FF2B5EF4-FFF2-40B4-BE49-F238E27FC236}">
                <a16:creationId xmlns:a16="http://schemas.microsoft.com/office/drawing/2014/main" id="{50A06FE6-19C2-5D43-B199-7AA03FCB3425}"/>
              </a:ext>
            </a:extLst>
          </p:cNvPr>
          <p:cNvSpPr/>
          <p:nvPr/>
        </p:nvSpPr>
        <p:spPr>
          <a:xfrm>
            <a:off x="9012516" y="4400896"/>
            <a:ext cx="2113585" cy="12487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Discriminator Loss </a:t>
            </a:r>
          </a:p>
        </p:txBody>
      </p:sp>
      <p:sp>
        <p:nvSpPr>
          <p:cNvPr id="12" name="Rectangle 11">
            <a:extLst>
              <a:ext uri="{FF2B5EF4-FFF2-40B4-BE49-F238E27FC236}">
                <a16:creationId xmlns:a16="http://schemas.microsoft.com/office/drawing/2014/main" id="{54FD1C4E-EE60-C448-BADC-06B8CCB32EE6}"/>
              </a:ext>
            </a:extLst>
          </p:cNvPr>
          <p:cNvSpPr/>
          <p:nvPr/>
        </p:nvSpPr>
        <p:spPr>
          <a:xfrm>
            <a:off x="9021404" y="2144351"/>
            <a:ext cx="2113585" cy="12487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a:t>
            </a:r>
          </a:p>
          <a:p>
            <a:pPr algn="ctr"/>
            <a:r>
              <a:rPr lang="en-US" dirty="0"/>
              <a:t> Loss </a:t>
            </a:r>
          </a:p>
        </p:txBody>
      </p:sp>
      <p:sp>
        <p:nvSpPr>
          <p:cNvPr id="15" name="Right Arrow 14">
            <a:extLst>
              <a:ext uri="{FF2B5EF4-FFF2-40B4-BE49-F238E27FC236}">
                <a16:creationId xmlns:a16="http://schemas.microsoft.com/office/drawing/2014/main" id="{C9E77817-6DB5-F248-B110-39396C66F89C}"/>
              </a:ext>
            </a:extLst>
          </p:cNvPr>
          <p:cNvSpPr/>
          <p:nvPr/>
        </p:nvSpPr>
        <p:spPr>
          <a:xfrm>
            <a:off x="1635802" y="2785910"/>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ight Arrow 15">
            <a:extLst>
              <a:ext uri="{FF2B5EF4-FFF2-40B4-BE49-F238E27FC236}">
                <a16:creationId xmlns:a16="http://schemas.microsoft.com/office/drawing/2014/main" id="{C26E4598-9F32-814A-B2F1-4213E381CADA}"/>
              </a:ext>
            </a:extLst>
          </p:cNvPr>
          <p:cNvSpPr/>
          <p:nvPr/>
        </p:nvSpPr>
        <p:spPr>
          <a:xfrm>
            <a:off x="4112123" y="2630170"/>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ight Arrow 16">
            <a:extLst>
              <a:ext uri="{FF2B5EF4-FFF2-40B4-BE49-F238E27FC236}">
                <a16:creationId xmlns:a16="http://schemas.microsoft.com/office/drawing/2014/main" id="{DF8EA750-BABF-354C-A072-BA6245C858E0}"/>
              </a:ext>
            </a:extLst>
          </p:cNvPr>
          <p:cNvSpPr/>
          <p:nvPr/>
        </p:nvSpPr>
        <p:spPr>
          <a:xfrm>
            <a:off x="4122855" y="4963273"/>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ight Arrow 17">
            <a:extLst>
              <a:ext uri="{FF2B5EF4-FFF2-40B4-BE49-F238E27FC236}">
                <a16:creationId xmlns:a16="http://schemas.microsoft.com/office/drawing/2014/main" id="{64059FE5-EC71-FB47-94A7-328EE8817D1D}"/>
              </a:ext>
            </a:extLst>
          </p:cNvPr>
          <p:cNvSpPr/>
          <p:nvPr/>
        </p:nvSpPr>
        <p:spPr>
          <a:xfrm rot="18763010">
            <a:off x="5929066" y="4638027"/>
            <a:ext cx="948355" cy="25433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ight Arrow 18">
            <a:extLst>
              <a:ext uri="{FF2B5EF4-FFF2-40B4-BE49-F238E27FC236}">
                <a16:creationId xmlns:a16="http://schemas.microsoft.com/office/drawing/2014/main" id="{B4E3FF3C-83F7-104F-9ED3-8A4DE79B103D}"/>
              </a:ext>
            </a:extLst>
          </p:cNvPr>
          <p:cNvSpPr/>
          <p:nvPr/>
        </p:nvSpPr>
        <p:spPr>
          <a:xfrm rot="2273591">
            <a:off x="5921461" y="3168325"/>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ight Arrow 19">
            <a:extLst>
              <a:ext uri="{FF2B5EF4-FFF2-40B4-BE49-F238E27FC236}">
                <a16:creationId xmlns:a16="http://schemas.microsoft.com/office/drawing/2014/main" id="{E0768EB1-16A8-0042-8099-39EB293762BC}"/>
              </a:ext>
            </a:extLst>
          </p:cNvPr>
          <p:cNvSpPr/>
          <p:nvPr/>
        </p:nvSpPr>
        <p:spPr>
          <a:xfrm rot="19478735">
            <a:off x="8292961" y="3338029"/>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ight Arrow 20">
            <a:extLst>
              <a:ext uri="{FF2B5EF4-FFF2-40B4-BE49-F238E27FC236}">
                <a16:creationId xmlns:a16="http://schemas.microsoft.com/office/drawing/2014/main" id="{8CE283E8-4955-9048-98BD-4545CFBB646F}"/>
              </a:ext>
            </a:extLst>
          </p:cNvPr>
          <p:cNvSpPr/>
          <p:nvPr/>
        </p:nvSpPr>
        <p:spPr>
          <a:xfrm rot="2514555">
            <a:off x="8277283" y="4055608"/>
            <a:ext cx="966862" cy="2494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Left-Up Arrow 25">
            <a:extLst>
              <a:ext uri="{FF2B5EF4-FFF2-40B4-BE49-F238E27FC236}">
                <a16:creationId xmlns:a16="http://schemas.microsoft.com/office/drawing/2014/main" id="{B3119A42-EB2B-3149-B279-8AB29D3AEE05}"/>
              </a:ext>
            </a:extLst>
          </p:cNvPr>
          <p:cNvSpPr/>
          <p:nvPr/>
        </p:nvSpPr>
        <p:spPr>
          <a:xfrm rot="10800000" flipV="1">
            <a:off x="6746519" y="4778885"/>
            <a:ext cx="3126837" cy="866003"/>
          </a:xfrm>
          <a:prstGeom prst="lef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Discriminator Backpropagation</a:t>
            </a:r>
          </a:p>
          <a:p>
            <a:pPr algn="ctr"/>
            <a:endParaRPr lang="en-US" dirty="0"/>
          </a:p>
        </p:txBody>
      </p:sp>
      <p:sp>
        <p:nvSpPr>
          <p:cNvPr id="28" name="Left Arrow 27">
            <a:extLst>
              <a:ext uri="{FF2B5EF4-FFF2-40B4-BE49-F238E27FC236}">
                <a16:creationId xmlns:a16="http://schemas.microsoft.com/office/drawing/2014/main" id="{3C3B9DAB-A155-3749-A207-0F1A1F2BAD31}"/>
              </a:ext>
            </a:extLst>
          </p:cNvPr>
          <p:cNvSpPr/>
          <p:nvPr/>
        </p:nvSpPr>
        <p:spPr>
          <a:xfrm>
            <a:off x="639065" y="1733988"/>
            <a:ext cx="9727213" cy="572232"/>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Generator Backpropagation</a:t>
            </a:r>
          </a:p>
        </p:txBody>
      </p:sp>
      <p:sp>
        <p:nvSpPr>
          <p:cNvPr id="29" name="TextBox 28">
            <a:extLst>
              <a:ext uri="{FF2B5EF4-FFF2-40B4-BE49-F238E27FC236}">
                <a16:creationId xmlns:a16="http://schemas.microsoft.com/office/drawing/2014/main" id="{1584F52A-D409-EA4D-88DD-430668A2C724}"/>
              </a:ext>
            </a:extLst>
          </p:cNvPr>
          <p:cNvSpPr txBox="1"/>
          <p:nvPr/>
        </p:nvSpPr>
        <p:spPr>
          <a:xfrm>
            <a:off x="639065" y="311847"/>
            <a:ext cx="7993974" cy="1200329"/>
          </a:xfrm>
          <a:prstGeom prst="rect">
            <a:avLst/>
          </a:prstGeom>
          <a:noFill/>
        </p:spPr>
        <p:txBody>
          <a:bodyPr wrap="square" rtlCol="0">
            <a:spAutoFit/>
          </a:bodyPr>
          <a:lstStyle/>
          <a:p>
            <a:r>
              <a:rPr lang="en-US" sz="3600" dirty="0">
                <a:highlight>
                  <a:srgbClr val="00FFFF"/>
                </a:highlight>
              </a:rPr>
              <a:t>Vanilla Generative Adversarial Network Basic Structure</a:t>
            </a:r>
          </a:p>
        </p:txBody>
      </p:sp>
      <p:pic>
        <p:nvPicPr>
          <p:cNvPr id="3" name="Picture 2" descr="A close up of a logo&#10;&#10;Description automatically generated">
            <a:extLst>
              <a:ext uri="{FF2B5EF4-FFF2-40B4-BE49-F238E27FC236}">
                <a16:creationId xmlns:a16="http://schemas.microsoft.com/office/drawing/2014/main" id="{8E6E60B6-FCE7-414C-9DD0-848BA9A5CFA6}"/>
              </a:ext>
            </a:extLst>
          </p:cNvPr>
          <p:cNvPicPr>
            <a:picLocks noChangeAspect="1"/>
          </p:cNvPicPr>
          <p:nvPr/>
        </p:nvPicPr>
        <p:blipFill>
          <a:blip r:embed="rId2"/>
          <a:stretch>
            <a:fillRect/>
          </a:stretch>
        </p:blipFill>
        <p:spPr>
          <a:xfrm>
            <a:off x="7507348" y="5563442"/>
            <a:ext cx="1323387" cy="1102823"/>
          </a:xfrm>
          <a:prstGeom prst="rect">
            <a:avLst/>
          </a:prstGeom>
        </p:spPr>
      </p:pic>
      <p:pic>
        <p:nvPicPr>
          <p:cNvPr id="13" name="Picture 12" descr="A close up of a logo&#10;&#10;Description automatically generated">
            <a:extLst>
              <a:ext uri="{FF2B5EF4-FFF2-40B4-BE49-F238E27FC236}">
                <a16:creationId xmlns:a16="http://schemas.microsoft.com/office/drawing/2014/main" id="{639E1755-60A8-6E4F-89B3-00F418866186}"/>
              </a:ext>
            </a:extLst>
          </p:cNvPr>
          <p:cNvPicPr>
            <a:picLocks noChangeAspect="1"/>
          </p:cNvPicPr>
          <p:nvPr/>
        </p:nvPicPr>
        <p:blipFill>
          <a:blip r:embed="rId2"/>
          <a:stretch>
            <a:fillRect/>
          </a:stretch>
        </p:blipFill>
        <p:spPr>
          <a:xfrm>
            <a:off x="10366278" y="979122"/>
            <a:ext cx="1402606" cy="1168838"/>
          </a:xfrm>
          <a:prstGeom prst="rect">
            <a:avLst/>
          </a:prstGeom>
        </p:spPr>
      </p:pic>
    </p:spTree>
    <p:extLst>
      <p:ext uri="{BB962C8B-B14F-4D97-AF65-F5344CB8AC3E}">
        <p14:creationId xmlns:p14="http://schemas.microsoft.com/office/powerpoint/2010/main" val="95387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drawing&#10;&#10;Description automatically generated">
            <a:extLst>
              <a:ext uri="{FF2B5EF4-FFF2-40B4-BE49-F238E27FC236}">
                <a16:creationId xmlns:a16="http://schemas.microsoft.com/office/drawing/2014/main" id="{C89BE4B7-CC8C-E842-8164-D02FC593F7C7}"/>
              </a:ext>
            </a:extLst>
          </p:cNvPr>
          <p:cNvPicPr>
            <a:picLocks noChangeAspect="1"/>
          </p:cNvPicPr>
          <p:nvPr/>
        </p:nvPicPr>
        <p:blipFill>
          <a:blip r:embed="rId2"/>
          <a:stretch>
            <a:fillRect/>
          </a:stretch>
        </p:blipFill>
        <p:spPr>
          <a:xfrm rot="18498610">
            <a:off x="8827733" y="1952854"/>
            <a:ext cx="666555" cy="678405"/>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72F2B2EC-63AE-5645-AFB0-9956F53EB83F}"/>
              </a:ext>
            </a:extLst>
          </p:cNvPr>
          <p:cNvPicPr>
            <a:picLocks noChangeAspect="1"/>
          </p:cNvPicPr>
          <p:nvPr/>
        </p:nvPicPr>
        <p:blipFill>
          <a:blip r:embed="rId2"/>
          <a:stretch>
            <a:fillRect/>
          </a:stretch>
        </p:blipFill>
        <p:spPr>
          <a:xfrm rot="21145084">
            <a:off x="6762851" y="3213436"/>
            <a:ext cx="666555" cy="678405"/>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D53A563C-09D2-7849-B248-1DA9156EBB6D}"/>
              </a:ext>
            </a:extLst>
          </p:cNvPr>
          <p:cNvPicPr>
            <a:picLocks noChangeAspect="1"/>
          </p:cNvPicPr>
          <p:nvPr/>
        </p:nvPicPr>
        <p:blipFill>
          <a:blip r:embed="rId2"/>
          <a:stretch>
            <a:fillRect/>
          </a:stretch>
        </p:blipFill>
        <p:spPr>
          <a:xfrm rot="2779163">
            <a:off x="5105183" y="2393178"/>
            <a:ext cx="666555" cy="678405"/>
          </a:xfrm>
          <a:prstGeom prst="rect">
            <a:avLst/>
          </a:prstGeom>
        </p:spPr>
      </p:pic>
      <p:cxnSp>
        <p:nvCxnSpPr>
          <p:cNvPr id="5" name="Straight Connector 4">
            <a:extLst>
              <a:ext uri="{FF2B5EF4-FFF2-40B4-BE49-F238E27FC236}">
                <a16:creationId xmlns:a16="http://schemas.microsoft.com/office/drawing/2014/main" id="{3FAC32F6-2A30-504E-BA56-1E80600B2EE4}"/>
              </a:ext>
            </a:extLst>
          </p:cNvPr>
          <p:cNvCxnSpPr>
            <a:cxnSpLocks/>
          </p:cNvCxnSpPr>
          <p:nvPr/>
        </p:nvCxnSpPr>
        <p:spPr>
          <a:xfrm>
            <a:off x="4985626" y="777077"/>
            <a:ext cx="0" cy="4288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CF866E-4CC1-AD45-B6FE-04667DAABB0B}"/>
              </a:ext>
            </a:extLst>
          </p:cNvPr>
          <p:cNvCxnSpPr>
            <a:cxnSpLocks/>
          </p:cNvCxnSpPr>
          <p:nvPr/>
        </p:nvCxnSpPr>
        <p:spPr>
          <a:xfrm>
            <a:off x="4998505" y="5078621"/>
            <a:ext cx="47136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74841FC7-8823-C240-AA46-A326A9F22656}"/>
              </a:ext>
            </a:extLst>
          </p:cNvPr>
          <p:cNvSpPr/>
          <p:nvPr/>
        </p:nvSpPr>
        <p:spPr>
          <a:xfrm>
            <a:off x="5119150" y="956545"/>
            <a:ext cx="4593023" cy="3923289"/>
          </a:xfrm>
          <a:custGeom>
            <a:avLst/>
            <a:gdLst>
              <a:gd name="connsiteX0" fmla="*/ 0 w 4593023"/>
              <a:gd name="connsiteY0" fmla="*/ 799302 h 3923289"/>
              <a:gd name="connsiteX1" fmla="*/ 115909 w 4593023"/>
              <a:gd name="connsiteY1" fmla="*/ 2602345 h 3923289"/>
              <a:gd name="connsiteX2" fmla="*/ 695459 w 4593023"/>
              <a:gd name="connsiteY2" fmla="*/ 3542502 h 3923289"/>
              <a:gd name="connsiteX3" fmla="*/ 1648495 w 4593023"/>
              <a:gd name="connsiteY3" fmla="*/ 3400835 h 3923289"/>
              <a:gd name="connsiteX4" fmla="*/ 2202287 w 4593023"/>
              <a:gd name="connsiteY4" fmla="*/ 2769770 h 3923289"/>
              <a:gd name="connsiteX5" fmla="*/ 2743200 w 4593023"/>
              <a:gd name="connsiteY5" fmla="*/ 3542502 h 3923289"/>
              <a:gd name="connsiteX6" fmla="*/ 3425780 w 4593023"/>
              <a:gd name="connsiteY6" fmla="*/ 2692497 h 3923289"/>
              <a:gd name="connsiteX7" fmla="*/ 3889419 w 4593023"/>
              <a:gd name="connsiteY7" fmla="*/ 3864474 h 3923289"/>
              <a:gd name="connsiteX8" fmla="*/ 4494726 w 4593023"/>
              <a:gd name="connsiteY8" fmla="*/ 477331 h 3923289"/>
              <a:gd name="connsiteX9" fmla="*/ 4584878 w 4593023"/>
              <a:gd name="connsiteY9" fmla="*/ 103843 h 39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3023" h="3923289">
                <a:moveTo>
                  <a:pt x="0" y="799302"/>
                </a:moveTo>
                <a:cubicBezTo>
                  <a:pt x="-1" y="1472223"/>
                  <a:pt x="-1" y="2145145"/>
                  <a:pt x="115909" y="2602345"/>
                </a:cubicBezTo>
                <a:cubicBezTo>
                  <a:pt x="231819" y="3059545"/>
                  <a:pt x="440028" y="3409420"/>
                  <a:pt x="695459" y="3542502"/>
                </a:cubicBezTo>
                <a:cubicBezTo>
                  <a:pt x="950890" y="3675584"/>
                  <a:pt x="1397357" y="3529624"/>
                  <a:pt x="1648495" y="3400835"/>
                </a:cubicBezTo>
                <a:cubicBezTo>
                  <a:pt x="1899633" y="3272046"/>
                  <a:pt x="2019836" y="2746159"/>
                  <a:pt x="2202287" y="2769770"/>
                </a:cubicBezTo>
                <a:cubicBezTo>
                  <a:pt x="2384738" y="2793381"/>
                  <a:pt x="2539285" y="3555381"/>
                  <a:pt x="2743200" y="3542502"/>
                </a:cubicBezTo>
                <a:cubicBezTo>
                  <a:pt x="2947115" y="3529623"/>
                  <a:pt x="3234744" y="2638835"/>
                  <a:pt x="3425780" y="2692497"/>
                </a:cubicBezTo>
                <a:cubicBezTo>
                  <a:pt x="3616816" y="2746159"/>
                  <a:pt x="3711261" y="4233668"/>
                  <a:pt x="3889419" y="3864474"/>
                </a:cubicBezTo>
                <a:cubicBezTo>
                  <a:pt x="4067577" y="3495280"/>
                  <a:pt x="4378816" y="1104103"/>
                  <a:pt x="4494726" y="477331"/>
                </a:cubicBezTo>
                <a:cubicBezTo>
                  <a:pt x="4610636" y="-149441"/>
                  <a:pt x="4597757" y="-22799"/>
                  <a:pt x="4584878" y="10384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BC7AAC-4B5B-F74B-82B9-914405A3EB63}"/>
              </a:ext>
            </a:extLst>
          </p:cNvPr>
          <p:cNvSpPr txBox="1"/>
          <p:nvPr/>
        </p:nvSpPr>
        <p:spPr>
          <a:xfrm>
            <a:off x="182166" y="771129"/>
            <a:ext cx="4106212" cy="4893647"/>
          </a:xfrm>
          <a:prstGeom prst="rect">
            <a:avLst/>
          </a:prstGeom>
          <a:noFill/>
        </p:spPr>
        <p:txBody>
          <a:bodyPr wrap="square" rtlCol="0">
            <a:spAutoFit/>
          </a:bodyPr>
          <a:lstStyle/>
          <a:p>
            <a:pPr algn="ctr"/>
            <a:r>
              <a:rPr lang="en-US" sz="2400" dirty="0">
                <a:highlight>
                  <a:srgbClr val="FFFF00"/>
                </a:highlight>
              </a:rPr>
              <a:t>Cost</a:t>
            </a:r>
          </a:p>
          <a:p>
            <a:pPr algn="ctr"/>
            <a:endParaRPr lang="en-US" dirty="0">
              <a:highlight>
                <a:srgbClr val="FFFF00"/>
              </a:highlight>
            </a:endParaRPr>
          </a:p>
          <a:p>
            <a:pPr marL="285750" indent="-285750">
              <a:buFont typeface="Arial" panose="020B0604020202020204" pitchFamily="34" charset="0"/>
              <a:buChar char="•"/>
            </a:pPr>
            <a:r>
              <a:rPr lang="en-US" dirty="0"/>
              <a:t>The goal is to descend the gradient to reach the bottom where the cost function is the lowest.  </a:t>
            </a:r>
          </a:p>
          <a:p>
            <a:pPr marL="285750" indent="-285750">
              <a:buFont typeface="Arial" panose="020B0604020202020204" pitchFamily="34" charset="0"/>
              <a:buChar char="•"/>
            </a:pPr>
            <a:r>
              <a:rPr lang="en-US" dirty="0"/>
              <a:t>However, our cat here is blind.  It can only slowly traverse downwards to see if the cost decreases.  It would take repeat this step of taking steps forwards until it finds the lowest-possible point. </a:t>
            </a:r>
          </a:p>
          <a:p>
            <a:pPr marL="285750" indent="-285750">
              <a:buFont typeface="Arial" panose="020B0604020202020204" pitchFamily="34" charset="0"/>
              <a:buChar char="•"/>
            </a:pPr>
            <a:r>
              <a:rPr lang="en-US" dirty="0"/>
              <a:t>Step size is dependent on the learning rate which is a hyperparameter to the model. Too small and it takes forever, too big and we might overshoot the minimum.</a:t>
            </a:r>
          </a:p>
          <a:p>
            <a:endParaRPr lang="en-US" dirty="0"/>
          </a:p>
        </p:txBody>
      </p:sp>
      <p:sp>
        <p:nvSpPr>
          <p:cNvPr id="12" name="TextBox 11">
            <a:extLst>
              <a:ext uri="{FF2B5EF4-FFF2-40B4-BE49-F238E27FC236}">
                <a16:creationId xmlns:a16="http://schemas.microsoft.com/office/drawing/2014/main" id="{67A4A8EF-014F-AC47-912D-6CCB813ED79F}"/>
              </a:ext>
            </a:extLst>
          </p:cNvPr>
          <p:cNvSpPr txBox="1"/>
          <p:nvPr/>
        </p:nvSpPr>
        <p:spPr>
          <a:xfrm>
            <a:off x="2919545" y="5235818"/>
            <a:ext cx="9103405" cy="1384995"/>
          </a:xfrm>
          <a:prstGeom prst="rect">
            <a:avLst/>
          </a:prstGeom>
          <a:noFill/>
        </p:spPr>
        <p:txBody>
          <a:bodyPr wrap="square" rtlCol="0">
            <a:spAutoFit/>
          </a:bodyPr>
          <a:lstStyle/>
          <a:p>
            <a:pPr algn="ctr"/>
            <a:r>
              <a:rPr lang="en-US" sz="2400" dirty="0">
                <a:highlight>
                  <a:srgbClr val="FFFF00"/>
                </a:highlight>
              </a:rPr>
              <a:t>Parameter</a:t>
            </a:r>
            <a:r>
              <a:rPr lang="en-US" sz="2400" dirty="0"/>
              <a:t> </a:t>
            </a:r>
          </a:p>
          <a:p>
            <a:pPr algn="ctr"/>
            <a:endParaRPr lang="en-US" sz="2400" dirty="0"/>
          </a:p>
          <a:p>
            <a:pPr marL="285750" indent="-285750">
              <a:buFont typeface="Arial" panose="020B0604020202020204" pitchFamily="34" charset="0"/>
              <a:buChar char="•"/>
            </a:pPr>
            <a:r>
              <a:rPr lang="en-US" dirty="0"/>
              <a:t>This would be either the weight or bias normally but could be billions of parameters.  </a:t>
            </a:r>
          </a:p>
          <a:p>
            <a:pPr marL="285750" indent="-285750">
              <a:buFont typeface="Arial" panose="020B0604020202020204" pitchFamily="34" charset="0"/>
              <a:buChar char="•"/>
            </a:pPr>
            <a:r>
              <a:rPr lang="en-US" dirty="0"/>
              <a:t>This would have a billion-dimensional space compared to our 1-dimensional space here. </a:t>
            </a:r>
          </a:p>
        </p:txBody>
      </p:sp>
      <p:cxnSp>
        <p:nvCxnSpPr>
          <p:cNvPr id="14" name="Straight Arrow Connector 13">
            <a:extLst>
              <a:ext uri="{FF2B5EF4-FFF2-40B4-BE49-F238E27FC236}">
                <a16:creationId xmlns:a16="http://schemas.microsoft.com/office/drawing/2014/main" id="{D7F8F92D-FF2E-414F-8F2F-08BB7D39287B}"/>
              </a:ext>
            </a:extLst>
          </p:cNvPr>
          <p:cNvCxnSpPr>
            <a:cxnSpLocks/>
          </p:cNvCxnSpPr>
          <p:nvPr/>
        </p:nvCxnSpPr>
        <p:spPr>
          <a:xfrm>
            <a:off x="5119150" y="2547715"/>
            <a:ext cx="111175" cy="702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6F2339-6803-5B46-AF21-18DD767EA465}"/>
              </a:ext>
            </a:extLst>
          </p:cNvPr>
          <p:cNvCxnSpPr>
            <a:cxnSpLocks/>
          </p:cNvCxnSpPr>
          <p:nvPr/>
        </p:nvCxnSpPr>
        <p:spPr>
          <a:xfrm flipV="1">
            <a:off x="6894192" y="3688977"/>
            <a:ext cx="499440" cy="389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1E55B1-C3E5-D643-9B29-B3D2C6C5C539}"/>
              </a:ext>
            </a:extLst>
          </p:cNvPr>
          <p:cNvCxnSpPr>
            <a:cxnSpLocks/>
          </p:cNvCxnSpPr>
          <p:nvPr/>
        </p:nvCxnSpPr>
        <p:spPr>
          <a:xfrm flipH="1">
            <a:off x="9338685" y="2103601"/>
            <a:ext cx="154547" cy="79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A7101C7-E8AA-2B4E-A1AA-FE6D828EEC49}"/>
              </a:ext>
            </a:extLst>
          </p:cNvPr>
          <p:cNvPicPr>
            <a:picLocks noChangeAspect="1"/>
          </p:cNvPicPr>
          <p:nvPr/>
        </p:nvPicPr>
        <p:blipFill>
          <a:blip r:embed="rId3"/>
          <a:stretch>
            <a:fillRect/>
          </a:stretch>
        </p:blipFill>
        <p:spPr>
          <a:xfrm rot="2813197">
            <a:off x="5219185" y="2628606"/>
            <a:ext cx="480733" cy="207549"/>
          </a:xfrm>
          <a:prstGeom prst="rect">
            <a:avLst/>
          </a:prstGeom>
        </p:spPr>
      </p:pic>
      <p:pic>
        <p:nvPicPr>
          <p:cNvPr id="24" name="Picture 23">
            <a:extLst>
              <a:ext uri="{FF2B5EF4-FFF2-40B4-BE49-F238E27FC236}">
                <a16:creationId xmlns:a16="http://schemas.microsoft.com/office/drawing/2014/main" id="{E75B5E22-E81D-C54B-BF83-B919A34EA1F8}"/>
              </a:ext>
            </a:extLst>
          </p:cNvPr>
          <p:cNvPicPr>
            <a:picLocks noChangeAspect="1"/>
          </p:cNvPicPr>
          <p:nvPr/>
        </p:nvPicPr>
        <p:blipFill>
          <a:blip r:embed="rId3"/>
          <a:stretch>
            <a:fillRect/>
          </a:stretch>
        </p:blipFill>
        <p:spPr>
          <a:xfrm rot="21179118">
            <a:off x="6876853" y="3448864"/>
            <a:ext cx="480733" cy="207549"/>
          </a:xfrm>
          <a:prstGeom prst="rect">
            <a:avLst/>
          </a:prstGeom>
        </p:spPr>
      </p:pic>
      <p:pic>
        <p:nvPicPr>
          <p:cNvPr id="26" name="Picture 25">
            <a:extLst>
              <a:ext uri="{FF2B5EF4-FFF2-40B4-BE49-F238E27FC236}">
                <a16:creationId xmlns:a16="http://schemas.microsoft.com/office/drawing/2014/main" id="{5A1FC8EC-3376-F047-B885-50956FA5D8D0}"/>
              </a:ext>
            </a:extLst>
          </p:cNvPr>
          <p:cNvPicPr>
            <a:picLocks noChangeAspect="1"/>
          </p:cNvPicPr>
          <p:nvPr/>
        </p:nvPicPr>
        <p:blipFill>
          <a:blip r:embed="rId3"/>
          <a:stretch>
            <a:fillRect/>
          </a:stretch>
        </p:blipFill>
        <p:spPr>
          <a:xfrm rot="18532644">
            <a:off x="8941735" y="2188282"/>
            <a:ext cx="480733" cy="207549"/>
          </a:xfrm>
          <a:prstGeom prst="rect">
            <a:avLst/>
          </a:prstGeom>
        </p:spPr>
      </p:pic>
      <p:sp>
        <p:nvSpPr>
          <p:cNvPr id="28" name="Cloud 27">
            <a:extLst>
              <a:ext uri="{FF2B5EF4-FFF2-40B4-BE49-F238E27FC236}">
                <a16:creationId xmlns:a16="http://schemas.microsoft.com/office/drawing/2014/main" id="{0548FFAA-782D-7F4F-AAE9-B03E24B0BFD0}"/>
              </a:ext>
            </a:extLst>
          </p:cNvPr>
          <p:cNvSpPr/>
          <p:nvPr/>
        </p:nvSpPr>
        <p:spPr>
          <a:xfrm>
            <a:off x="8387712" y="1464283"/>
            <a:ext cx="950973" cy="4694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I’m blind</a:t>
            </a:r>
          </a:p>
        </p:txBody>
      </p:sp>
      <p:sp>
        <p:nvSpPr>
          <p:cNvPr id="38" name="Cloud 37">
            <a:extLst>
              <a:ext uri="{FF2B5EF4-FFF2-40B4-BE49-F238E27FC236}">
                <a16:creationId xmlns:a16="http://schemas.microsoft.com/office/drawing/2014/main" id="{F54EDF65-5DB0-8D4D-B52B-A13F36A98470}"/>
              </a:ext>
            </a:extLst>
          </p:cNvPr>
          <p:cNvSpPr/>
          <p:nvPr/>
        </p:nvSpPr>
        <p:spPr>
          <a:xfrm>
            <a:off x="5219518" y="1666899"/>
            <a:ext cx="1284757" cy="73550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 start out at a random point</a:t>
            </a:r>
          </a:p>
        </p:txBody>
      </p:sp>
      <p:sp>
        <p:nvSpPr>
          <p:cNvPr id="40" name="Cloud 39">
            <a:extLst>
              <a:ext uri="{FF2B5EF4-FFF2-40B4-BE49-F238E27FC236}">
                <a16:creationId xmlns:a16="http://schemas.microsoft.com/office/drawing/2014/main" id="{9CC76A49-84E9-3647-A070-3C5F2913513C}"/>
              </a:ext>
            </a:extLst>
          </p:cNvPr>
          <p:cNvSpPr/>
          <p:nvPr/>
        </p:nvSpPr>
        <p:spPr>
          <a:xfrm>
            <a:off x="6302186" y="2174092"/>
            <a:ext cx="1716250" cy="110189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Trap local min incoming will our cat realize this? Yes with SGD and batch size!</a:t>
            </a:r>
          </a:p>
        </p:txBody>
      </p:sp>
      <p:sp>
        <p:nvSpPr>
          <p:cNvPr id="41" name="Left Arrow 40">
            <a:extLst>
              <a:ext uri="{FF2B5EF4-FFF2-40B4-BE49-F238E27FC236}">
                <a16:creationId xmlns:a16="http://schemas.microsoft.com/office/drawing/2014/main" id="{AECCBD7E-7AF6-B640-A085-5B6D3859A226}"/>
              </a:ext>
            </a:extLst>
          </p:cNvPr>
          <p:cNvSpPr/>
          <p:nvPr/>
        </p:nvSpPr>
        <p:spPr>
          <a:xfrm>
            <a:off x="8935956" y="4801835"/>
            <a:ext cx="388239" cy="170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F0DEE82-49DE-BA46-91ED-6D6E4FC77C2D}"/>
              </a:ext>
            </a:extLst>
          </p:cNvPr>
          <p:cNvSpPr txBox="1"/>
          <p:nvPr/>
        </p:nvSpPr>
        <p:spPr>
          <a:xfrm>
            <a:off x="9130075" y="4734102"/>
            <a:ext cx="1255967" cy="276692"/>
          </a:xfrm>
          <a:prstGeom prst="rect">
            <a:avLst/>
          </a:prstGeom>
          <a:solidFill>
            <a:schemeClr val="accent1"/>
          </a:solidFill>
        </p:spPr>
        <p:txBody>
          <a:bodyPr wrap="square" rtlCol="0">
            <a:spAutoFit/>
          </a:bodyPr>
          <a:lstStyle/>
          <a:p>
            <a:r>
              <a:rPr lang="en-US" sz="1200" dirty="0"/>
              <a:t>Global minimum</a:t>
            </a:r>
          </a:p>
        </p:txBody>
      </p:sp>
      <p:cxnSp>
        <p:nvCxnSpPr>
          <p:cNvPr id="45" name="Curved Connector 44">
            <a:extLst>
              <a:ext uri="{FF2B5EF4-FFF2-40B4-BE49-F238E27FC236}">
                <a16:creationId xmlns:a16="http://schemas.microsoft.com/office/drawing/2014/main" id="{6C0E2BA1-0507-F24D-BDFA-436F71430D00}"/>
              </a:ext>
            </a:extLst>
          </p:cNvPr>
          <p:cNvCxnSpPr/>
          <p:nvPr/>
        </p:nvCxnSpPr>
        <p:spPr>
          <a:xfrm rot="16200000" flipH="1">
            <a:off x="7136236" y="3507438"/>
            <a:ext cx="906359" cy="2363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F796AF-C3C5-CF41-B2AD-F0A87E6FFB65}"/>
              </a:ext>
            </a:extLst>
          </p:cNvPr>
          <p:cNvSpPr txBox="1"/>
          <p:nvPr/>
        </p:nvSpPr>
        <p:spPr>
          <a:xfrm>
            <a:off x="682580" y="193183"/>
            <a:ext cx="9490120" cy="646331"/>
          </a:xfrm>
          <a:prstGeom prst="rect">
            <a:avLst/>
          </a:prstGeom>
          <a:noFill/>
        </p:spPr>
        <p:txBody>
          <a:bodyPr wrap="square" rtlCol="0">
            <a:spAutoFit/>
          </a:bodyPr>
          <a:lstStyle/>
          <a:p>
            <a:r>
              <a:rPr lang="en-US" sz="3600" dirty="0">
                <a:highlight>
                  <a:srgbClr val="00FFFF"/>
                </a:highlight>
              </a:rPr>
              <a:t>Gradient Descent and Backpropagation Basics</a:t>
            </a:r>
          </a:p>
        </p:txBody>
      </p:sp>
    </p:spTree>
    <p:extLst>
      <p:ext uri="{BB962C8B-B14F-4D97-AF65-F5344CB8AC3E}">
        <p14:creationId xmlns:p14="http://schemas.microsoft.com/office/powerpoint/2010/main" val="94465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fferent, group, bunch, many&#10;&#10;Description automatically generated">
            <a:extLst>
              <a:ext uri="{FF2B5EF4-FFF2-40B4-BE49-F238E27FC236}">
                <a16:creationId xmlns:a16="http://schemas.microsoft.com/office/drawing/2014/main" id="{CDE0BDF6-0A00-764F-A64E-C35FF5F81AD0}"/>
              </a:ext>
            </a:extLst>
          </p:cNvPr>
          <p:cNvPicPr>
            <a:picLocks noChangeAspect="1"/>
          </p:cNvPicPr>
          <p:nvPr/>
        </p:nvPicPr>
        <p:blipFill>
          <a:blip r:embed="rId2"/>
          <a:stretch>
            <a:fillRect/>
          </a:stretch>
        </p:blipFill>
        <p:spPr>
          <a:xfrm>
            <a:off x="0" y="1794932"/>
            <a:ext cx="3476354" cy="3268135"/>
          </a:xfrm>
          <a:prstGeom prst="rect">
            <a:avLst/>
          </a:prstGeom>
        </p:spPr>
      </p:pic>
      <p:grpSp>
        <p:nvGrpSpPr>
          <p:cNvPr id="18" name="Group 17">
            <a:extLst>
              <a:ext uri="{FF2B5EF4-FFF2-40B4-BE49-F238E27FC236}">
                <a16:creationId xmlns:a16="http://schemas.microsoft.com/office/drawing/2014/main" id="{E7273767-853C-674D-8DE9-451D15662172}"/>
              </a:ext>
            </a:extLst>
          </p:cNvPr>
          <p:cNvGrpSpPr/>
          <p:nvPr/>
        </p:nvGrpSpPr>
        <p:grpSpPr>
          <a:xfrm>
            <a:off x="3620739" y="1580405"/>
            <a:ext cx="4189136" cy="4334935"/>
            <a:chOff x="3760439" y="1580405"/>
            <a:chExt cx="4189136" cy="4334935"/>
          </a:xfrm>
        </p:grpSpPr>
        <p:pic>
          <p:nvPicPr>
            <p:cNvPr id="10" name="Picture 9" descr="A picture containing photo, clock, small, sitting&#10;&#10;Description automatically generated">
              <a:extLst>
                <a:ext uri="{FF2B5EF4-FFF2-40B4-BE49-F238E27FC236}">
                  <a16:creationId xmlns:a16="http://schemas.microsoft.com/office/drawing/2014/main" id="{27BA11BD-98E4-A348-992D-7A4E26BFC8A0}"/>
                </a:ext>
              </a:extLst>
            </p:cNvPr>
            <p:cNvPicPr>
              <a:picLocks noChangeAspect="1"/>
            </p:cNvPicPr>
            <p:nvPr/>
          </p:nvPicPr>
          <p:blipFill>
            <a:blip r:embed="rId3"/>
            <a:stretch>
              <a:fillRect/>
            </a:stretch>
          </p:blipFill>
          <p:spPr>
            <a:xfrm>
              <a:off x="6551818" y="1580405"/>
              <a:ext cx="1397757" cy="4334934"/>
            </a:xfrm>
            <a:prstGeom prst="rect">
              <a:avLst/>
            </a:prstGeom>
          </p:spPr>
        </p:pic>
        <p:pic>
          <p:nvPicPr>
            <p:cNvPr id="12" name="Picture 11" descr="A picture containing photo, small, sign, sitting&#10;&#10;Description automatically generated">
              <a:extLst>
                <a:ext uri="{FF2B5EF4-FFF2-40B4-BE49-F238E27FC236}">
                  <a16:creationId xmlns:a16="http://schemas.microsoft.com/office/drawing/2014/main" id="{67E56D4C-223E-F24D-837F-138217B5CB1B}"/>
                </a:ext>
              </a:extLst>
            </p:cNvPr>
            <p:cNvPicPr>
              <a:picLocks noChangeAspect="1"/>
            </p:cNvPicPr>
            <p:nvPr/>
          </p:nvPicPr>
          <p:blipFill>
            <a:blip r:embed="rId4"/>
            <a:stretch>
              <a:fillRect/>
            </a:stretch>
          </p:blipFill>
          <p:spPr>
            <a:xfrm>
              <a:off x="3760439" y="1580407"/>
              <a:ext cx="1676545" cy="4334933"/>
            </a:xfrm>
            <a:prstGeom prst="rect">
              <a:avLst/>
            </a:prstGeom>
          </p:spPr>
        </p:pic>
        <p:pic>
          <p:nvPicPr>
            <p:cNvPr id="8" name="Picture 7" descr="A close up of a sign&#10;&#10;Description automatically generated">
              <a:extLst>
                <a:ext uri="{FF2B5EF4-FFF2-40B4-BE49-F238E27FC236}">
                  <a16:creationId xmlns:a16="http://schemas.microsoft.com/office/drawing/2014/main" id="{C943CA23-0EEE-D44C-8FA6-497D10B62987}"/>
                </a:ext>
              </a:extLst>
            </p:cNvPr>
            <p:cNvPicPr>
              <a:picLocks noChangeAspect="1"/>
            </p:cNvPicPr>
            <p:nvPr/>
          </p:nvPicPr>
          <p:blipFill>
            <a:blip r:embed="rId5"/>
            <a:stretch>
              <a:fillRect/>
            </a:stretch>
          </p:blipFill>
          <p:spPr>
            <a:xfrm>
              <a:off x="5096375" y="1580406"/>
              <a:ext cx="1460383" cy="4334934"/>
            </a:xfrm>
            <a:prstGeom prst="rect">
              <a:avLst/>
            </a:prstGeom>
          </p:spPr>
        </p:pic>
      </p:grpSp>
      <p:pic>
        <p:nvPicPr>
          <p:cNvPr id="14" name="Picture 13" descr="A picture containing photo, different, showing, colorful&#10;&#10;Description automatically generated">
            <a:extLst>
              <a:ext uri="{FF2B5EF4-FFF2-40B4-BE49-F238E27FC236}">
                <a16:creationId xmlns:a16="http://schemas.microsoft.com/office/drawing/2014/main" id="{E7F6868A-F481-1F4D-967F-EF61879E6F24}"/>
              </a:ext>
            </a:extLst>
          </p:cNvPr>
          <p:cNvPicPr>
            <a:picLocks noChangeAspect="1"/>
          </p:cNvPicPr>
          <p:nvPr/>
        </p:nvPicPr>
        <p:blipFill>
          <a:blip r:embed="rId6"/>
          <a:stretch>
            <a:fillRect/>
          </a:stretch>
        </p:blipFill>
        <p:spPr>
          <a:xfrm>
            <a:off x="8195624" y="1580405"/>
            <a:ext cx="3685260" cy="3429000"/>
          </a:xfrm>
          <a:prstGeom prst="rect">
            <a:avLst/>
          </a:prstGeom>
        </p:spPr>
      </p:pic>
      <p:sp>
        <p:nvSpPr>
          <p:cNvPr id="15" name="TextBox 14">
            <a:extLst>
              <a:ext uri="{FF2B5EF4-FFF2-40B4-BE49-F238E27FC236}">
                <a16:creationId xmlns:a16="http://schemas.microsoft.com/office/drawing/2014/main" id="{E95903C9-A04F-2F4E-8079-1C1D62A33BC9}"/>
              </a:ext>
            </a:extLst>
          </p:cNvPr>
          <p:cNvSpPr txBox="1"/>
          <p:nvPr/>
        </p:nvSpPr>
        <p:spPr>
          <a:xfrm>
            <a:off x="196760" y="996265"/>
            <a:ext cx="2586027" cy="461665"/>
          </a:xfrm>
          <a:prstGeom prst="rect">
            <a:avLst/>
          </a:prstGeom>
          <a:noFill/>
          <a:ln>
            <a:solidFill>
              <a:schemeClr val="accent2"/>
            </a:solidFill>
          </a:ln>
        </p:spPr>
        <p:txBody>
          <a:bodyPr wrap="square" rtlCol="0">
            <a:spAutoFit/>
          </a:bodyPr>
          <a:lstStyle/>
          <a:p>
            <a:r>
              <a:rPr lang="en-US" sz="2400" dirty="0"/>
              <a:t>Mirror our Images</a:t>
            </a:r>
          </a:p>
        </p:txBody>
      </p:sp>
      <p:sp>
        <p:nvSpPr>
          <p:cNvPr id="16" name="TextBox 15">
            <a:extLst>
              <a:ext uri="{FF2B5EF4-FFF2-40B4-BE49-F238E27FC236}">
                <a16:creationId xmlns:a16="http://schemas.microsoft.com/office/drawing/2014/main" id="{7E55A37E-1519-2D4C-B06A-C57D25B344B2}"/>
              </a:ext>
            </a:extLst>
          </p:cNvPr>
          <p:cNvSpPr txBox="1"/>
          <p:nvPr/>
        </p:nvSpPr>
        <p:spPr>
          <a:xfrm>
            <a:off x="2999976" y="893631"/>
            <a:ext cx="5079863" cy="461665"/>
          </a:xfrm>
          <a:prstGeom prst="rect">
            <a:avLst/>
          </a:prstGeom>
          <a:noFill/>
          <a:ln>
            <a:solidFill>
              <a:schemeClr val="accent2"/>
            </a:solidFill>
          </a:ln>
        </p:spPr>
        <p:txBody>
          <a:bodyPr wrap="square" rtlCol="0">
            <a:spAutoFit/>
          </a:bodyPr>
          <a:lstStyle/>
          <a:p>
            <a:r>
              <a:rPr lang="en-US" sz="2400" dirty="0"/>
              <a:t>Brightness random sampling 0.7 to 1.2</a:t>
            </a:r>
          </a:p>
        </p:txBody>
      </p:sp>
      <p:sp>
        <p:nvSpPr>
          <p:cNvPr id="17" name="TextBox 16">
            <a:extLst>
              <a:ext uri="{FF2B5EF4-FFF2-40B4-BE49-F238E27FC236}">
                <a16:creationId xmlns:a16="http://schemas.microsoft.com/office/drawing/2014/main" id="{5FDD0A0A-61B8-2846-A1E9-E3D2B5EFBD1F}"/>
              </a:ext>
            </a:extLst>
          </p:cNvPr>
          <p:cNvSpPr txBox="1"/>
          <p:nvPr/>
        </p:nvSpPr>
        <p:spPr>
          <a:xfrm>
            <a:off x="8297028" y="893631"/>
            <a:ext cx="3583856" cy="461665"/>
          </a:xfrm>
          <a:prstGeom prst="rect">
            <a:avLst/>
          </a:prstGeom>
          <a:noFill/>
          <a:ln>
            <a:solidFill>
              <a:schemeClr val="accent2"/>
            </a:solidFill>
          </a:ln>
        </p:spPr>
        <p:txBody>
          <a:bodyPr wrap="square" rtlCol="0">
            <a:spAutoFit/>
          </a:bodyPr>
          <a:lstStyle/>
          <a:p>
            <a:r>
              <a:rPr lang="en-US" sz="2400" dirty="0"/>
              <a:t>Resolution increase with PS</a:t>
            </a:r>
          </a:p>
        </p:txBody>
      </p:sp>
      <p:sp>
        <p:nvSpPr>
          <p:cNvPr id="19" name="TextBox 18">
            <a:extLst>
              <a:ext uri="{FF2B5EF4-FFF2-40B4-BE49-F238E27FC236}">
                <a16:creationId xmlns:a16="http://schemas.microsoft.com/office/drawing/2014/main" id="{45EBC3F7-F842-2144-9604-FEC765D491EC}"/>
              </a:ext>
            </a:extLst>
          </p:cNvPr>
          <p:cNvSpPr txBox="1"/>
          <p:nvPr/>
        </p:nvSpPr>
        <p:spPr>
          <a:xfrm>
            <a:off x="0" y="117222"/>
            <a:ext cx="11210925" cy="744836"/>
          </a:xfrm>
          <a:solidFill>
            <a:schemeClr val="accent1">
              <a:lumMod val="60000"/>
              <a:lumOff val="40000"/>
            </a:schemeClr>
          </a:solidFill>
        </p:spPr>
        <p:txBody>
          <a:bodyPr vert="horz" lIns="91440" tIns="45720" rIns="91440" bIns="45720" rtlCol="0" anchor="ctr">
            <a:normAutofit/>
          </a:bodyPr>
          <a:lstStyle/>
          <a:p>
            <a:r>
              <a:rPr lang="en-US" sz="3600" dirty="0">
                <a:highlight>
                  <a:srgbClr val="00FFFF"/>
                </a:highlight>
              </a:rPr>
              <a:t>Data Augmentation increase dataset from 1083 to 19437</a:t>
            </a:r>
          </a:p>
        </p:txBody>
      </p:sp>
    </p:spTree>
    <p:extLst>
      <p:ext uri="{BB962C8B-B14F-4D97-AF65-F5344CB8AC3E}">
        <p14:creationId xmlns:p14="http://schemas.microsoft.com/office/powerpoint/2010/main" val="170767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16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FFFB02A-3404-7544-BB8A-1B82C438E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167" y="2336316"/>
            <a:ext cx="5629191" cy="2769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CB02A9D-D8EF-D34E-A0C7-386C1204A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7" y="2336317"/>
            <a:ext cx="5140567" cy="2800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16DABB-DC2C-8343-AB01-D10C0758DD4E}"/>
              </a:ext>
            </a:extLst>
          </p:cNvPr>
          <p:cNvSpPr txBox="1"/>
          <p:nvPr/>
        </p:nvSpPr>
        <p:spPr>
          <a:xfrm>
            <a:off x="452032" y="1941153"/>
            <a:ext cx="2207518" cy="584775"/>
          </a:xfrm>
          <a:prstGeom prst="rect">
            <a:avLst/>
          </a:prstGeom>
          <a:noFill/>
        </p:spPr>
        <p:txBody>
          <a:bodyPr wrap="square" rtlCol="0">
            <a:spAutoFit/>
          </a:bodyPr>
          <a:lstStyle/>
          <a:p>
            <a:r>
              <a:rPr lang="en-US" sz="3200" dirty="0"/>
              <a:t>Generator </a:t>
            </a:r>
          </a:p>
        </p:txBody>
      </p:sp>
      <p:sp>
        <p:nvSpPr>
          <p:cNvPr id="10" name="TextBox 9">
            <a:extLst>
              <a:ext uri="{FF2B5EF4-FFF2-40B4-BE49-F238E27FC236}">
                <a16:creationId xmlns:a16="http://schemas.microsoft.com/office/drawing/2014/main" id="{D2EB0FF8-DBB6-EF47-A27D-06D61AA0A454}"/>
              </a:ext>
            </a:extLst>
          </p:cNvPr>
          <p:cNvSpPr txBox="1"/>
          <p:nvPr/>
        </p:nvSpPr>
        <p:spPr>
          <a:xfrm>
            <a:off x="7178375" y="1684145"/>
            <a:ext cx="2717647" cy="584775"/>
          </a:xfrm>
          <a:prstGeom prst="rect">
            <a:avLst/>
          </a:prstGeom>
          <a:noFill/>
        </p:spPr>
        <p:txBody>
          <a:bodyPr wrap="square" rtlCol="0">
            <a:spAutoFit/>
          </a:bodyPr>
          <a:lstStyle/>
          <a:p>
            <a:r>
              <a:rPr lang="en-US" sz="3200" dirty="0"/>
              <a:t>Discriminator</a:t>
            </a:r>
          </a:p>
        </p:txBody>
      </p:sp>
      <p:pic>
        <p:nvPicPr>
          <p:cNvPr id="9" name="Picture 8" descr="A picture containing doll, toy, food, mug&#10;&#10;Description automatically generated">
            <a:extLst>
              <a:ext uri="{FF2B5EF4-FFF2-40B4-BE49-F238E27FC236}">
                <a16:creationId xmlns:a16="http://schemas.microsoft.com/office/drawing/2014/main" id="{073C57D2-C200-F64D-989A-7080E632E2C7}"/>
              </a:ext>
            </a:extLst>
          </p:cNvPr>
          <p:cNvPicPr>
            <a:picLocks noChangeAspect="1"/>
          </p:cNvPicPr>
          <p:nvPr/>
        </p:nvPicPr>
        <p:blipFill>
          <a:blip r:embed="rId4"/>
          <a:stretch>
            <a:fillRect/>
          </a:stretch>
        </p:blipFill>
        <p:spPr>
          <a:xfrm>
            <a:off x="4340392" y="5137267"/>
            <a:ext cx="2555065" cy="1721675"/>
          </a:xfrm>
          <a:prstGeom prst="rect">
            <a:avLst/>
          </a:prstGeom>
        </p:spPr>
      </p:pic>
      <p:pic>
        <p:nvPicPr>
          <p:cNvPr id="12" name="Picture 11" descr="A picture containing toy, doll, drawing&#10;&#10;Description automatically generated">
            <a:extLst>
              <a:ext uri="{FF2B5EF4-FFF2-40B4-BE49-F238E27FC236}">
                <a16:creationId xmlns:a16="http://schemas.microsoft.com/office/drawing/2014/main" id="{CCB703E8-8BC8-F947-B4A9-2F7632B366E2}"/>
              </a:ext>
            </a:extLst>
          </p:cNvPr>
          <p:cNvPicPr>
            <a:picLocks noChangeAspect="1"/>
          </p:cNvPicPr>
          <p:nvPr/>
        </p:nvPicPr>
        <p:blipFill>
          <a:blip r:embed="rId5"/>
          <a:stretch>
            <a:fillRect/>
          </a:stretch>
        </p:blipFill>
        <p:spPr>
          <a:xfrm>
            <a:off x="3936665" y="1069775"/>
            <a:ext cx="2717647" cy="1813517"/>
          </a:xfrm>
          <a:prstGeom prst="rect">
            <a:avLst/>
          </a:prstGeom>
        </p:spPr>
      </p:pic>
      <p:pic>
        <p:nvPicPr>
          <p:cNvPr id="15" name="Picture 14" descr="A person posing for the camera&#10;&#10;Description automatically generated">
            <a:extLst>
              <a:ext uri="{FF2B5EF4-FFF2-40B4-BE49-F238E27FC236}">
                <a16:creationId xmlns:a16="http://schemas.microsoft.com/office/drawing/2014/main" id="{62E50018-7331-034B-89B8-3CCBFD5F139E}"/>
              </a:ext>
            </a:extLst>
          </p:cNvPr>
          <p:cNvPicPr>
            <a:picLocks noChangeAspect="1"/>
          </p:cNvPicPr>
          <p:nvPr/>
        </p:nvPicPr>
        <p:blipFill>
          <a:blip r:embed="rId6"/>
          <a:stretch>
            <a:fillRect/>
          </a:stretch>
        </p:blipFill>
        <p:spPr>
          <a:xfrm>
            <a:off x="10420086" y="2621712"/>
            <a:ext cx="1091557" cy="1075303"/>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498B6C5F-6D48-094E-AEE0-18D15C590E76}"/>
              </a:ext>
            </a:extLst>
          </p:cNvPr>
          <p:cNvPicPr>
            <a:picLocks noChangeAspect="1"/>
          </p:cNvPicPr>
          <p:nvPr/>
        </p:nvPicPr>
        <p:blipFill>
          <a:blip r:embed="rId7"/>
          <a:stretch>
            <a:fillRect/>
          </a:stretch>
        </p:blipFill>
        <p:spPr>
          <a:xfrm>
            <a:off x="10417139" y="3728475"/>
            <a:ext cx="1094504" cy="1081851"/>
          </a:xfrm>
          <a:prstGeom prst="rect">
            <a:avLst/>
          </a:prstGeom>
        </p:spPr>
      </p:pic>
      <p:pic>
        <p:nvPicPr>
          <p:cNvPr id="19" name="Picture 18" descr="A black sign with white text&#10;&#10;Description automatically generated">
            <a:extLst>
              <a:ext uri="{FF2B5EF4-FFF2-40B4-BE49-F238E27FC236}">
                <a16:creationId xmlns:a16="http://schemas.microsoft.com/office/drawing/2014/main" id="{6603AE78-E73F-ED4D-8FAD-16AC477F523C}"/>
              </a:ext>
            </a:extLst>
          </p:cNvPr>
          <p:cNvPicPr>
            <a:picLocks noChangeAspect="1"/>
          </p:cNvPicPr>
          <p:nvPr/>
        </p:nvPicPr>
        <p:blipFill>
          <a:blip r:embed="rId8"/>
          <a:stretch>
            <a:fillRect/>
          </a:stretch>
        </p:blipFill>
        <p:spPr>
          <a:xfrm>
            <a:off x="10509699" y="2684567"/>
            <a:ext cx="943345" cy="943345"/>
          </a:xfrm>
          <a:prstGeom prst="rect">
            <a:avLst/>
          </a:prstGeom>
          <a:ln>
            <a:noFill/>
          </a:ln>
        </p:spPr>
      </p:pic>
      <p:sp>
        <p:nvSpPr>
          <p:cNvPr id="23" name="TextBox 22">
            <a:extLst>
              <a:ext uri="{FF2B5EF4-FFF2-40B4-BE49-F238E27FC236}">
                <a16:creationId xmlns:a16="http://schemas.microsoft.com/office/drawing/2014/main" id="{C1DCF85E-84B0-3F4F-83F8-65E856CCC64B}"/>
              </a:ext>
            </a:extLst>
          </p:cNvPr>
          <p:cNvSpPr txBox="1"/>
          <p:nvPr/>
        </p:nvSpPr>
        <p:spPr>
          <a:xfrm>
            <a:off x="10381866" y="2248659"/>
            <a:ext cx="1071178" cy="369332"/>
          </a:xfrm>
          <a:prstGeom prst="rect">
            <a:avLst/>
          </a:prstGeom>
          <a:noFill/>
        </p:spPr>
        <p:txBody>
          <a:bodyPr wrap="square" rtlCol="0">
            <a:spAutoFit/>
          </a:bodyPr>
          <a:lstStyle/>
          <a:p>
            <a:r>
              <a:rPr lang="en-US" dirty="0">
                <a:highlight>
                  <a:srgbClr val="FF0000"/>
                </a:highlight>
              </a:rPr>
              <a:t>Fake</a:t>
            </a:r>
          </a:p>
        </p:txBody>
      </p:sp>
      <p:sp>
        <p:nvSpPr>
          <p:cNvPr id="25" name="TextBox 24">
            <a:extLst>
              <a:ext uri="{FF2B5EF4-FFF2-40B4-BE49-F238E27FC236}">
                <a16:creationId xmlns:a16="http://schemas.microsoft.com/office/drawing/2014/main" id="{70C2E260-C755-5D49-9CC2-40CEDBEFCE2F}"/>
              </a:ext>
            </a:extLst>
          </p:cNvPr>
          <p:cNvSpPr txBox="1"/>
          <p:nvPr/>
        </p:nvSpPr>
        <p:spPr>
          <a:xfrm>
            <a:off x="10388407" y="4835405"/>
            <a:ext cx="1071178" cy="369332"/>
          </a:xfrm>
          <a:prstGeom prst="rect">
            <a:avLst/>
          </a:prstGeom>
          <a:noFill/>
        </p:spPr>
        <p:txBody>
          <a:bodyPr wrap="square" rtlCol="0">
            <a:spAutoFit/>
          </a:bodyPr>
          <a:lstStyle/>
          <a:p>
            <a:r>
              <a:rPr lang="en-US" dirty="0">
                <a:highlight>
                  <a:srgbClr val="00FF00"/>
                </a:highlight>
              </a:rPr>
              <a:t>Real</a:t>
            </a:r>
          </a:p>
        </p:txBody>
      </p:sp>
      <p:sp>
        <p:nvSpPr>
          <p:cNvPr id="26" name="Rectangle 25">
            <a:extLst>
              <a:ext uri="{FF2B5EF4-FFF2-40B4-BE49-F238E27FC236}">
                <a16:creationId xmlns:a16="http://schemas.microsoft.com/office/drawing/2014/main" id="{8828DE80-99C4-C841-9B81-2E6291121E7C}"/>
              </a:ext>
            </a:extLst>
          </p:cNvPr>
          <p:cNvSpPr/>
          <p:nvPr/>
        </p:nvSpPr>
        <p:spPr>
          <a:xfrm>
            <a:off x="-6706" y="84265"/>
            <a:ext cx="10516405" cy="646331"/>
          </a:xfrm>
          <a:prstGeom prst="rect">
            <a:avLst/>
          </a:prstGeom>
        </p:spPr>
        <p:txBody>
          <a:bodyPr wrap="none">
            <a:spAutoFit/>
          </a:bodyPr>
          <a:lstStyle/>
          <a:p>
            <a:r>
              <a:rPr lang="en-US" sz="3600" dirty="0">
                <a:highlight>
                  <a:srgbClr val="00FFFF"/>
                </a:highlight>
              </a:rPr>
              <a:t>Deep Convolutional GAN Structure Quick Visualization  </a:t>
            </a:r>
          </a:p>
        </p:txBody>
      </p:sp>
      <p:sp>
        <p:nvSpPr>
          <p:cNvPr id="27" name="TextBox 26">
            <a:extLst>
              <a:ext uri="{FF2B5EF4-FFF2-40B4-BE49-F238E27FC236}">
                <a16:creationId xmlns:a16="http://schemas.microsoft.com/office/drawing/2014/main" id="{029326E3-1E4D-6744-8FFF-0062C673414E}"/>
              </a:ext>
            </a:extLst>
          </p:cNvPr>
          <p:cNvSpPr txBox="1"/>
          <p:nvPr/>
        </p:nvSpPr>
        <p:spPr>
          <a:xfrm>
            <a:off x="3650974" y="4921139"/>
            <a:ext cx="2306598" cy="369332"/>
          </a:xfrm>
          <a:prstGeom prst="rect">
            <a:avLst/>
          </a:prstGeom>
          <a:solidFill>
            <a:schemeClr val="accent6"/>
          </a:solidFill>
        </p:spPr>
        <p:txBody>
          <a:bodyPr wrap="square" rtlCol="0">
            <a:spAutoFit/>
          </a:bodyPr>
          <a:lstStyle/>
          <a:p>
            <a:r>
              <a:rPr lang="en-US" dirty="0"/>
              <a:t>Feed in Real</a:t>
            </a:r>
          </a:p>
        </p:txBody>
      </p:sp>
      <p:sp>
        <p:nvSpPr>
          <p:cNvPr id="28" name="TextBox 27">
            <a:extLst>
              <a:ext uri="{FF2B5EF4-FFF2-40B4-BE49-F238E27FC236}">
                <a16:creationId xmlns:a16="http://schemas.microsoft.com/office/drawing/2014/main" id="{9CFE888E-F62E-9A45-9D79-0ACC5C73E5D7}"/>
              </a:ext>
            </a:extLst>
          </p:cNvPr>
          <p:cNvSpPr txBox="1"/>
          <p:nvPr/>
        </p:nvSpPr>
        <p:spPr>
          <a:xfrm>
            <a:off x="3950278" y="772384"/>
            <a:ext cx="1910443" cy="369332"/>
          </a:xfrm>
          <a:prstGeom prst="rect">
            <a:avLst/>
          </a:prstGeom>
          <a:solidFill>
            <a:srgbClr val="FF0000"/>
          </a:solidFill>
        </p:spPr>
        <p:txBody>
          <a:bodyPr wrap="square" rtlCol="0">
            <a:spAutoFit/>
          </a:bodyPr>
          <a:lstStyle/>
          <a:p>
            <a:r>
              <a:rPr lang="en-US" dirty="0"/>
              <a:t>Feed in Fake</a:t>
            </a:r>
          </a:p>
        </p:txBody>
      </p:sp>
    </p:spTree>
    <p:extLst>
      <p:ext uri="{BB962C8B-B14F-4D97-AF65-F5344CB8AC3E}">
        <p14:creationId xmlns:p14="http://schemas.microsoft.com/office/powerpoint/2010/main" val="235098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4" name="Rectangle 7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B8829F-2A2B-5643-BDB2-01D925878031}"/>
              </a:ext>
            </a:extLst>
          </p:cNvPr>
          <p:cNvSpPr txBox="1"/>
          <p:nvPr/>
        </p:nvSpPr>
        <p:spPr>
          <a:xfrm>
            <a:off x="546130" y="434848"/>
            <a:ext cx="6499109" cy="477908"/>
          </a:xfrm>
        </p:spPr>
        <p:txBody>
          <a:bodyPr vert="horz" lIns="91440" tIns="45720" rIns="91440" bIns="45720" rtlCol="0" anchor="b">
            <a:normAutofit fontScale="77500" lnSpcReduction="20000"/>
          </a:bodyPr>
          <a:lstStyle/>
          <a:p>
            <a:pPr>
              <a:lnSpc>
                <a:spcPct val="90000"/>
              </a:lnSpc>
              <a:spcBef>
                <a:spcPct val="0"/>
              </a:spcBef>
              <a:spcAft>
                <a:spcPts val="600"/>
              </a:spcAft>
            </a:pPr>
            <a:r>
              <a:rPr lang="en-US" sz="4200" kern="1200" dirty="0">
                <a:solidFill>
                  <a:schemeClr val="tx1"/>
                </a:solidFill>
                <a:highlight>
                  <a:srgbClr val="00FFFF"/>
                </a:highlight>
                <a:latin typeface="+mj-lt"/>
                <a:ea typeface="+mj-ea"/>
                <a:cs typeface="+mj-cs"/>
              </a:rPr>
              <a:t>2000 Steps visualization </a:t>
            </a:r>
          </a:p>
        </p:txBody>
      </p:sp>
      <p:sp>
        <p:nvSpPr>
          <p:cNvPr id="6155" name="Rectangle 7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69042"/>
            <a:ext cx="606972" cy="36889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Rectangle 7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7" name="Group 79">
            <a:extLst>
              <a:ext uri="{FF2B5EF4-FFF2-40B4-BE49-F238E27FC236}">
                <a16:creationId xmlns:a16="http://schemas.microsoft.com/office/drawing/2014/main" id="{6CD58A33-3479-4F57-AA3E-5AF615F3B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310171" y="73152"/>
            <a:chExt cx="1178966" cy="232963"/>
          </a:xfrm>
        </p:grpSpPr>
        <p:sp>
          <p:nvSpPr>
            <p:cNvPr id="6158" name="Rectangle 64">
              <a:extLst>
                <a:ext uri="{FF2B5EF4-FFF2-40B4-BE49-F238E27FC236}">
                  <a16:creationId xmlns:a16="http://schemas.microsoft.com/office/drawing/2014/main" id="{49056CE0-F859-421A-BB44-785A727F1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6">
              <a:extLst>
                <a:ext uri="{FF2B5EF4-FFF2-40B4-BE49-F238E27FC236}">
                  <a16:creationId xmlns:a16="http://schemas.microsoft.com/office/drawing/2014/main" id="{7AABBF0A-0A37-4C71-9A0E-EC1051567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4">
              <a:extLst>
                <a:ext uri="{FF2B5EF4-FFF2-40B4-BE49-F238E27FC236}">
                  <a16:creationId xmlns:a16="http://schemas.microsoft.com/office/drawing/2014/main" id="{2F631B5C-0ACB-4610-BA18-D00A0BEC0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6">
              <a:extLst>
                <a:ext uri="{FF2B5EF4-FFF2-40B4-BE49-F238E27FC236}">
                  <a16:creationId xmlns:a16="http://schemas.microsoft.com/office/drawing/2014/main" id="{4567D4FC-9C25-4F49-A0DF-7D1654D66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Rectangle 64">
              <a:extLst>
                <a:ext uri="{FF2B5EF4-FFF2-40B4-BE49-F238E27FC236}">
                  <a16:creationId xmlns:a16="http://schemas.microsoft.com/office/drawing/2014/main" id="{FF124A7D-E3F4-4656-A973-C78451B6C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Rectangle 66">
              <a:extLst>
                <a:ext uri="{FF2B5EF4-FFF2-40B4-BE49-F238E27FC236}">
                  <a16:creationId xmlns:a16="http://schemas.microsoft.com/office/drawing/2014/main" id="{7C493A1C-7442-4200-953E-D50FBA868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Rectangle 64">
              <a:extLst>
                <a:ext uri="{FF2B5EF4-FFF2-40B4-BE49-F238E27FC236}">
                  <a16:creationId xmlns:a16="http://schemas.microsoft.com/office/drawing/2014/main" id="{55460B77-4180-40E8-966D-4811E052B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5" name="Rectangle 66">
              <a:extLst>
                <a:ext uri="{FF2B5EF4-FFF2-40B4-BE49-F238E27FC236}">
                  <a16:creationId xmlns:a16="http://schemas.microsoft.com/office/drawing/2014/main" id="{B09E6B1B-FAA4-43D1-964A-A55D567C0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4">
              <a:extLst>
                <a:ext uri="{FF2B5EF4-FFF2-40B4-BE49-F238E27FC236}">
                  <a16:creationId xmlns:a16="http://schemas.microsoft.com/office/drawing/2014/main" id="{BEFB40D3-C843-4A23-A61E-42C5DC076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6">
              <a:extLst>
                <a:ext uri="{FF2B5EF4-FFF2-40B4-BE49-F238E27FC236}">
                  <a16:creationId xmlns:a16="http://schemas.microsoft.com/office/drawing/2014/main" id="{547C99F7-F1A2-4470-88AD-906011766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8" name="Rectangle 64">
              <a:extLst>
                <a:ext uri="{FF2B5EF4-FFF2-40B4-BE49-F238E27FC236}">
                  <a16:creationId xmlns:a16="http://schemas.microsoft.com/office/drawing/2014/main" id="{0FA620D3-CCD0-4A67-A786-FEE3A081C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Rectangle 66">
              <a:extLst>
                <a:ext uri="{FF2B5EF4-FFF2-40B4-BE49-F238E27FC236}">
                  <a16:creationId xmlns:a16="http://schemas.microsoft.com/office/drawing/2014/main" id="{40BB2072-7839-47F2-91A9-4CFEF50C4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0" name="Rectangle 64">
              <a:extLst>
                <a:ext uri="{FF2B5EF4-FFF2-40B4-BE49-F238E27FC236}">
                  <a16:creationId xmlns:a16="http://schemas.microsoft.com/office/drawing/2014/main" id="{5A1A1B6B-2B2D-42D8-87A2-D0C84215C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Rectangle 66">
              <a:extLst>
                <a:ext uri="{FF2B5EF4-FFF2-40B4-BE49-F238E27FC236}">
                  <a16:creationId xmlns:a16="http://schemas.microsoft.com/office/drawing/2014/main" id="{97F32AE4-9B88-4954-AC91-7FD3A1AE4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2" name="Rectangle 64">
              <a:extLst>
                <a:ext uri="{FF2B5EF4-FFF2-40B4-BE49-F238E27FC236}">
                  <a16:creationId xmlns:a16="http://schemas.microsoft.com/office/drawing/2014/main" id="{1D6000CE-47B2-4D44-89F6-4277731D7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3" name="Rectangle 66">
              <a:extLst>
                <a:ext uri="{FF2B5EF4-FFF2-40B4-BE49-F238E27FC236}">
                  <a16:creationId xmlns:a16="http://schemas.microsoft.com/office/drawing/2014/main" id="{04C6F096-C8BE-4101-8F80-5C204784F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4" name="Rectangle 64">
              <a:extLst>
                <a:ext uri="{FF2B5EF4-FFF2-40B4-BE49-F238E27FC236}">
                  <a16:creationId xmlns:a16="http://schemas.microsoft.com/office/drawing/2014/main" id="{097E969A-F452-4B27-B134-622E18A2B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5" name="Rectangle 66">
              <a:extLst>
                <a:ext uri="{FF2B5EF4-FFF2-40B4-BE49-F238E27FC236}">
                  <a16:creationId xmlns:a16="http://schemas.microsoft.com/office/drawing/2014/main" id="{65F5C506-FA2D-423D-9995-FB6BC8485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D547BFEC-98E3-4C76-BCD4-22A4C0686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6" name="Rectangle 66">
              <a:extLst>
                <a:ext uri="{FF2B5EF4-FFF2-40B4-BE49-F238E27FC236}">
                  <a16:creationId xmlns:a16="http://schemas.microsoft.com/office/drawing/2014/main" id="{CFC08817-3DD7-456A-9612-8A3468227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a:extLst>
              <a:ext uri="{FF2B5EF4-FFF2-40B4-BE49-F238E27FC236}">
                <a16:creationId xmlns:a16="http://schemas.microsoft.com/office/drawing/2014/main" id="{1C26915A-E8BD-B246-A3C6-3839FFEC6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66" r="-5" b="8118"/>
          <a:stretch/>
        </p:blipFill>
        <p:spPr bwMode="auto">
          <a:xfrm>
            <a:off x="8369808" y="7"/>
            <a:ext cx="3822192" cy="316903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a:extLst>
              <a:ext uri="{FF2B5EF4-FFF2-40B4-BE49-F238E27FC236}">
                <a16:creationId xmlns:a16="http://schemas.microsoft.com/office/drawing/2014/main" id="{7731EAEB-4211-AA40-A793-DFE057103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0" b="1614"/>
          <a:stretch/>
        </p:blipFill>
        <p:spPr bwMode="auto">
          <a:xfrm>
            <a:off x="603504" y="3236465"/>
            <a:ext cx="3785616" cy="3621541"/>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20A8DBF1-65B2-3443-B49F-5780ED0C10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8" r="-5" b="4501"/>
          <a:stretch/>
        </p:blipFill>
        <p:spPr bwMode="auto">
          <a:xfrm>
            <a:off x="4463826" y="3236451"/>
            <a:ext cx="3822192" cy="36301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8855433-E821-8B46-BDCF-40378EA501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5099"/>
          <a:stretch/>
        </p:blipFill>
        <p:spPr bwMode="auto">
          <a:xfrm>
            <a:off x="8366760" y="3236451"/>
            <a:ext cx="3825240" cy="36301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CE1A2D-E55F-5449-9B49-2E93CF20799B}"/>
              </a:ext>
            </a:extLst>
          </p:cNvPr>
          <p:cNvSpPr txBox="1"/>
          <p:nvPr/>
        </p:nvSpPr>
        <p:spPr>
          <a:xfrm>
            <a:off x="603504" y="986748"/>
            <a:ext cx="744829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2000 steps only took 5 hours to be able to visualize some images already</a:t>
            </a:r>
          </a:p>
          <a:p>
            <a:pPr marL="285750" indent="-285750">
              <a:buFont typeface="Arial" panose="020B0604020202020204" pitchFamily="34" charset="0"/>
              <a:buChar char="•"/>
            </a:pPr>
            <a:r>
              <a:rPr lang="en-US" dirty="0"/>
              <a:t>Style Gan will take a few days to train</a:t>
            </a:r>
          </a:p>
          <a:p>
            <a:pPr marL="285750" indent="-285750">
              <a:buFont typeface="Arial" panose="020B0604020202020204" pitchFamily="34" charset="0"/>
              <a:buChar char="•"/>
            </a:pPr>
            <a:r>
              <a:rPr lang="en-US" dirty="0"/>
              <a:t>Is an improvement than vanilla GAN.</a:t>
            </a:r>
          </a:p>
          <a:p>
            <a:endParaRPr lang="en-US" dirty="0"/>
          </a:p>
          <a:p>
            <a:pPr marL="742950" lvl="1" indent="-285750">
              <a:buFont typeface="Arial" panose="020B0604020202020204" pitchFamily="34" charset="0"/>
              <a:buChar char="•"/>
            </a:pPr>
            <a:r>
              <a:rPr lang="en-US" dirty="0"/>
              <a:t>Batch normalization separates the fake images and real images instead of putting them together</a:t>
            </a:r>
          </a:p>
          <a:p>
            <a:pPr marL="742950" lvl="1" indent="-285750">
              <a:buFont typeface="Arial" panose="020B0604020202020204" pitchFamily="34" charset="0"/>
              <a:buChar char="•"/>
            </a:pPr>
            <a:r>
              <a:rPr lang="en-US" dirty="0"/>
              <a:t>Uses Leaky </a:t>
            </a:r>
            <a:r>
              <a:rPr lang="en-US" dirty="0" err="1"/>
              <a:t>ReLU</a:t>
            </a:r>
            <a:r>
              <a:rPr lang="en-US" dirty="0"/>
              <a:t> so we don’t have any dead neurons</a:t>
            </a:r>
          </a:p>
        </p:txBody>
      </p:sp>
    </p:spTree>
    <p:extLst>
      <p:ext uri="{BB962C8B-B14F-4D97-AF65-F5344CB8AC3E}">
        <p14:creationId xmlns:p14="http://schemas.microsoft.com/office/powerpoint/2010/main" val="4163917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CAB6CA-6DFD-E745-9855-EBD88B27FC6F}"/>
              </a:ext>
            </a:extLst>
          </p:cNvPr>
          <p:cNvSpPr/>
          <p:nvPr/>
        </p:nvSpPr>
        <p:spPr>
          <a:xfrm>
            <a:off x="221063" y="386834"/>
            <a:ext cx="7515712" cy="646331"/>
          </a:xfrm>
          <a:prstGeom prst="rect">
            <a:avLst/>
          </a:prstGeom>
        </p:spPr>
        <p:txBody>
          <a:bodyPr wrap="none">
            <a:spAutoFit/>
          </a:bodyPr>
          <a:lstStyle/>
          <a:p>
            <a:r>
              <a:rPr lang="en-US" sz="3600" dirty="0">
                <a:highlight>
                  <a:srgbClr val="00FFFF"/>
                </a:highlight>
              </a:rPr>
              <a:t>VGG Model Visualize Feature Map CNN</a:t>
            </a:r>
          </a:p>
        </p:txBody>
      </p:sp>
      <p:pic>
        <p:nvPicPr>
          <p:cNvPr id="4098" name="Picture 2">
            <a:extLst>
              <a:ext uri="{FF2B5EF4-FFF2-40B4-BE49-F238E27FC236}">
                <a16:creationId xmlns:a16="http://schemas.microsoft.com/office/drawing/2014/main" id="{3F6661DB-B427-B244-B9E8-9D72C34BE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2979"/>
            <a:ext cx="4171950" cy="40809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BDE70C4-45BC-2548-B4DB-883882493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995" y="1512979"/>
            <a:ext cx="4152900" cy="4076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D80599-0E2A-BF46-BC4B-BB4A34A36420}"/>
              </a:ext>
            </a:extLst>
          </p:cNvPr>
          <p:cNvSpPr txBox="1"/>
          <p:nvPr/>
        </p:nvSpPr>
        <p:spPr>
          <a:xfrm>
            <a:off x="419100" y="1033165"/>
            <a:ext cx="2908300" cy="369332"/>
          </a:xfrm>
          <a:prstGeom prst="rect">
            <a:avLst/>
          </a:prstGeom>
          <a:noFill/>
        </p:spPr>
        <p:txBody>
          <a:bodyPr wrap="square" rtlCol="0">
            <a:spAutoFit/>
          </a:bodyPr>
          <a:lstStyle/>
          <a:p>
            <a:r>
              <a:rPr lang="en-US" dirty="0"/>
              <a:t>Closest to input</a:t>
            </a:r>
          </a:p>
        </p:txBody>
      </p:sp>
      <p:sp>
        <p:nvSpPr>
          <p:cNvPr id="8" name="TextBox 7">
            <a:extLst>
              <a:ext uri="{FF2B5EF4-FFF2-40B4-BE49-F238E27FC236}">
                <a16:creationId xmlns:a16="http://schemas.microsoft.com/office/drawing/2014/main" id="{895EF42A-865F-5347-AF20-048CD52220ED}"/>
              </a:ext>
            </a:extLst>
          </p:cNvPr>
          <p:cNvSpPr txBox="1"/>
          <p:nvPr/>
        </p:nvSpPr>
        <p:spPr>
          <a:xfrm>
            <a:off x="4260957" y="1088406"/>
            <a:ext cx="2260600" cy="369332"/>
          </a:xfrm>
          <a:prstGeom prst="rect">
            <a:avLst/>
          </a:prstGeom>
          <a:noFill/>
        </p:spPr>
        <p:txBody>
          <a:bodyPr wrap="square" rtlCol="0">
            <a:spAutoFit/>
          </a:bodyPr>
          <a:lstStyle/>
          <a:p>
            <a:r>
              <a:rPr lang="en-US" dirty="0"/>
              <a:t>Furthest from input</a:t>
            </a:r>
          </a:p>
        </p:txBody>
      </p:sp>
      <p:sp>
        <p:nvSpPr>
          <p:cNvPr id="9" name="Rectangle 8">
            <a:extLst>
              <a:ext uri="{FF2B5EF4-FFF2-40B4-BE49-F238E27FC236}">
                <a16:creationId xmlns:a16="http://schemas.microsoft.com/office/drawing/2014/main" id="{BCFEE788-8927-1B41-96C7-1320B3CCBBB4}"/>
              </a:ext>
            </a:extLst>
          </p:cNvPr>
          <p:cNvSpPr/>
          <p:nvPr/>
        </p:nvSpPr>
        <p:spPr>
          <a:xfrm>
            <a:off x="8624010" y="291743"/>
            <a:ext cx="3688705" cy="2862322"/>
          </a:xfrm>
          <a:prstGeom prst="rect">
            <a:avLst/>
          </a:prstGeom>
        </p:spPr>
        <p:txBody>
          <a:bodyPr wrap="square">
            <a:spAutoFit/>
          </a:bodyPr>
          <a:lstStyle/>
          <a:p>
            <a:pPr fontAlgn="base"/>
            <a:r>
              <a:rPr lang="en-US" dirty="0">
                <a:highlight>
                  <a:srgbClr val="FFFF00"/>
                </a:highlight>
                <a:latin typeface="Helvetica Neue" panose="02000503000000020004" pitchFamily="2" charset="0"/>
              </a:rPr>
              <a:t>Activation map/Feature map</a:t>
            </a:r>
          </a:p>
          <a:p>
            <a:pPr marL="285750" indent="-285750" fontAlgn="base">
              <a:buFont typeface="Arial" panose="020B0604020202020204" pitchFamily="34" charset="0"/>
              <a:buChar char="•"/>
            </a:pPr>
            <a:r>
              <a:rPr lang="en-US" dirty="0">
                <a:latin typeface="Helvetica Neue" panose="02000503000000020004" pitchFamily="2" charset="0"/>
              </a:rPr>
              <a:t>Capture result of applying filter to input image or another feature map. </a:t>
            </a:r>
          </a:p>
          <a:p>
            <a:pPr marL="285750" indent="-285750" fontAlgn="base">
              <a:buFont typeface="Arial" panose="020B0604020202020204" pitchFamily="34" charset="0"/>
              <a:buChar char="•"/>
            </a:pPr>
            <a:r>
              <a:rPr lang="en-US" dirty="0">
                <a:latin typeface="Helvetica Neue" panose="02000503000000020004" pitchFamily="2" charset="0"/>
              </a:rPr>
              <a:t>The goal is to understand what features detected or kept</a:t>
            </a:r>
          </a:p>
          <a:p>
            <a:pPr marL="285750" indent="-285750" fontAlgn="base">
              <a:buFont typeface="Arial" panose="020B0604020202020204" pitchFamily="34" charset="0"/>
              <a:buChar char="•"/>
            </a:pPr>
            <a:endParaRPr lang="en-US" dirty="0">
              <a:latin typeface="Helvetica Neue" panose="02000503000000020004" pitchFamily="2" charset="0"/>
            </a:endParaRPr>
          </a:p>
          <a:p>
            <a:pPr marL="285750" indent="-285750" fontAlgn="base">
              <a:buFont typeface="Arial" panose="020B0604020202020204" pitchFamily="34" charset="0"/>
              <a:buChar char="•"/>
            </a:pPr>
            <a:r>
              <a:rPr lang="en-US" dirty="0">
                <a:latin typeface="Helvetica Neue" panose="02000503000000020004" pitchFamily="2" charset="0"/>
              </a:rPr>
              <a:t>Closer to input have more detail while further is going to have more general features. </a:t>
            </a:r>
          </a:p>
        </p:txBody>
      </p:sp>
      <p:pic>
        <p:nvPicPr>
          <p:cNvPr id="11" name="Picture 10" descr="A picture containing building, indoor, table, man&#10;&#10;Description automatically generated">
            <a:extLst>
              <a:ext uri="{FF2B5EF4-FFF2-40B4-BE49-F238E27FC236}">
                <a16:creationId xmlns:a16="http://schemas.microsoft.com/office/drawing/2014/main" id="{6F12A19F-46FD-2E43-B9A3-EA1A14AB0F5F}"/>
              </a:ext>
            </a:extLst>
          </p:cNvPr>
          <p:cNvPicPr>
            <a:picLocks noChangeAspect="1"/>
          </p:cNvPicPr>
          <p:nvPr/>
        </p:nvPicPr>
        <p:blipFill>
          <a:blip r:embed="rId4"/>
          <a:stretch>
            <a:fillRect/>
          </a:stretch>
        </p:blipFill>
        <p:spPr>
          <a:xfrm>
            <a:off x="9168241" y="3322729"/>
            <a:ext cx="1791859" cy="3359736"/>
          </a:xfrm>
          <a:prstGeom prst="rect">
            <a:avLst/>
          </a:prstGeom>
        </p:spPr>
      </p:pic>
    </p:spTree>
    <p:extLst>
      <p:ext uri="{BB962C8B-B14F-4D97-AF65-F5344CB8AC3E}">
        <p14:creationId xmlns:p14="http://schemas.microsoft.com/office/powerpoint/2010/main" val="271675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hxx_GAN" id="{AB21EFA2-5799-C749-86A9-60A66640157B}" vid="{FB24D004-7B05-304C-8FA5-2B84502B8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1263</Words>
  <Application>Microsoft Macintosh PowerPoint</Application>
  <PresentationFormat>Widescreen</PresentationFormat>
  <Paragraphs>182</Paragraphs>
  <Slides>21</Slides>
  <Notes>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Huang</dc:creator>
  <cp:lastModifiedBy>Justin Huang</cp:lastModifiedBy>
  <cp:revision>12</cp:revision>
  <dcterms:created xsi:type="dcterms:W3CDTF">2020-03-15T10:30:24Z</dcterms:created>
  <dcterms:modified xsi:type="dcterms:W3CDTF">2020-03-15T11:55:40Z</dcterms:modified>
</cp:coreProperties>
</file>